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43"/>
  </p:notesMasterIdLst>
  <p:sldIdLst>
    <p:sldId id="393" r:id="rId5"/>
    <p:sldId id="396" r:id="rId6"/>
    <p:sldId id="354" r:id="rId7"/>
    <p:sldId id="398" r:id="rId8"/>
    <p:sldId id="355" r:id="rId9"/>
    <p:sldId id="397" r:id="rId10"/>
    <p:sldId id="395" r:id="rId11"/>
    <p:sldId id="399" r:id="rId12"/>
    <p:sldId id="401" r:id="rId13"/>
    <p:sldId id="359" r:id="rId14"/>
    <p:sldId id="377" r:id="rId15"/>
    <p:sldId id="376" r:id="rId16"/>
    <p:sldId id="378" r:id="rId17"/>
    <p:sldId id="404" r:id="rId18"/>
    <p:sldId id="321" r:id="rId19"/>
    <p:sldId id="360" r:id="rId20"/>
    <p:sldId id="403" r:id="rId21"/>
    <p:sldId id="363" r:id="rId22"/>
    <p:sldId id="364" r:id="rId23"/>
    <p:sldId id="365" r:id="rId24"/>
    <p:sldId id="366" r:id="rId25"/>
    <p:sldId id="362" r:id="rId26"/>
    <p:sldId id="406" r:id="rId27"/>
    <p:sldId id="368" r:id="rId28"/>
    <p:sldId id="369" r:id="rId29"/>
    <p:sldId id="370" r:id="rId30"/>
    <p:sldId id="371" r:id="rId31"/>
    <p:sldId id="326" r:id="rId32"/>
    <p:sldId id="373" r:id="rId33"/>
    <p:sldId id="408" r:id="rId34"/>
    <p:sldId id="407" r:id="rId35"/>
    <p:sldId id="385" r:id="rId36"/>
    <p:sldId id="387" r:id="rId37"/>
    <p:sldId id="389" r:id="rId38"/>
    <p:sldId id="391" r:id="rId39"/>
    <p:sldId id="410" r:id="rId40"/>
    <p:sldId id="309" r:id="rId41"/>
    <p:sldId id="330" r:id="rId42"/>
  </p:sldIdLst>
  <p:sldSz cx="12192000" cy="6858000"/>
  <p:notesSz cx="6858000" cy="9144000"/>
  <p:embeddedFontLst>
    <p:embeddedFont>
      <p:font typeface="HelveticaNeueLT Pro 55 Roman" panose="020B0604020202020204" pitchFamily="34" charset="0"/>
      <p:regular r:id="rId44"/>
      <p:bold r:id="rId45"/>
      <p:italic r:id="rId46"/>
      <p:boldItalic r:id="rId47"/>
    </p:embeddedFont>
    <p:embeddedFont>
      <p:font typeface="HelveticaNeueLT Pro 65 Md" panose="020B060402020202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C7F539D-BCD7-674E-A883-36FB4C4BCAD2}">
          <p14:sldIdLst>
            <p14:sldId id="393"/>
            <p14:sldId id="396"/>
            <p14:sldId id="354"/>
            <p14:sldId id="398"/>
            <p14:sldId id="355"/>
            <p14:sldId id="397"/>
          </p14:sldIdLst>
        </p14:section>
        <p14:section name="Start - Presentation" id="{06A1A7BA-F23A-134C-9056-54F77D7E4522}">
          <p14:sldIdLst>
            <p14:sldId id="395"/>
            <p14:sldId id="399"/>
          </p14:sldIdLst>
        </p14:section>
        <p14:section name="Summary slide: What is a design code" id="{F6531A06-927A-AC4D-9222-A21617BDE3DE}">
          <p14:sldIdLst>
            <p14:sldId id="401"/>
          </p14:sldIdLst>
        </p14:section>
        <p14:section name="Single Bullet Point Slides" id="{06C83D5B-6154-3B46-A9C6-F94FCDD8A5A9}">
          <p14:sldIdLst>
            <p14:sldId id="359"/>
            <p14:sldId id="377"/>
            <p14:sldId id="376"/>
          </p14:sldIdLst>
        </p14:section>
        <p14:section name="Design codes in planning policy" id="{183EA08B-0DD2-0E47-AB2B-CED1DF329424}">
          <p14:sldIdLst>
            <p14:sldId id="378"/>
            <p14:sldId id="404"/>
          </p14:sldIdLst>
        </p14:section>
        <p14:section name="Part I - General reasons for coding" id="{B48DC886-75F4-AD40-94F0-79A5E0B107A4}">
          <p14:sldIdLst>
            <p14:sldId id="321"/>
          </p14:sldIdLst>
        </p14:section>
        <p14:section name="Summary slides" id="{A7C167B2-6C80-ED43-82A3-5EABC477CAA3}">
          <p14:sldIdLst>
            <p14:sldId id="360"/>
            <p14:sldId id="403"/>
          </p14:sldIdLst>
        </p14:section>
        <p14:section name="Single Bullet Point Slides" id="{A43E6B62-F9CF-4268-B9DC-40FBD2DA3EA7}">
          <p14:sldIdLst>
            <p14:sldId id="363"/>
            <p14:sldId id="364"/>
            <p14:sldId id="365"/>
            <p14:sldId id="366"/>
            <p14:sldId id="362"/>
          </p14:sldIdLst>
        </p14:section>
        <p14:section name="Part II - Stakeholder-specific arguments" id="{CF6BDE6B-CB66-5A46-9DD0-3A1696F0416C}">
          <p14:sldIdLst>
            <p14:sldId id="406"/>
          </p14:sldIdLst>
        </p14:section>
        <p14:section name="Development Managment" id="{537F38C5-C38E-4E19-9E3E-F20F57B79441}">
          <p14:sldIdLst>
            <p14:sldId id="368"/>
            <p14:sldId id="369"/>
          </p14:sldIdLst>
        </p14:section>
        <p14:section name="Other depts (Highways)" id="{1BE25659-CC6D-4535-92C3-80B34894B5BB}">
          <p14:sldIdLst>
            <p14:sldId id="370"/>
            <p14:sldId id="371"/>
          </p14:sldIdLst>
        </p14:section>
        <p14:section name="Other LA depts, and statutory consultees" id="{2B3BB8C1-4BE6-41D7-854F-07B56DDEA5BB}">
          <p14:sldIdLst>
            <p14:sldId id="326"/>
            <p14:sldId id="373"/>
          </p14:sldIdLst>
        </p14:section>
        <p14:section name="Developers and landowners" id="{5DAECBA1-970E-4B6F-89E0-8330A237B96D}">
          <p14:sldIdLst>
            <p14:sldId id="408"/>
            <p14:sldId id="407"/>
            <p14:sldId id="385"/>
          </p14:sldIdLst>
        </p14:section>
        <p14:section name="LA Leaders" id="{714A2C95-B634-436C-A89A-9FF600B199F9}">
          <p14:sldIdLst>
            <p14:sldId id="387"/>
          </p14:sldIdLst>
        </p14:section>
        <p14:section name="Councillors" id="{211D63A8-DAAD-4646-AB0B-3389F8B2152B}">
          <p14:sldIdLst>
            <p14:sldId id="389"/>
          </p14:sldIdLst>
        </p14:section>
        <p14:section name="Community" id="{D144B421-37C6-4937-A13E-24BE341B6FDF}">
          <p14:sldIdLst>
            <p14:sldId id="391"/>
            <p14:sldId id="410"/>
          </p14:sldIdLst>
        </p14:section>
        <p14:section name="End of presentation" id="{9448FF6A-81D2-4FDE-973F-8647513A33AD}">
          <p14:sldIdLst>
            <p14:sldId id="309"/>
            <p14:sldId id="3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7E6B4A-4631-5014-788A-A88F9626D4EB}" name="Maria Giraldo" initials="MG" userId="S::maria.giraldo@designcouncil.org.uk::53da6622-367e-43ac-aea6-5329926b33f1" providerId="AD"/>
  <p188:author id="{EBFA3B67-CBDF-9BC5-6677-711A52EB3CF9}" name="Sarah Allan" initials="SA" userId="S::Sarah.Allan@communities.gov.uk::fd1fb955-b238-47f1-b8c5-567ebda5220f" providerId="AD"/>
  <p188:author id="{1FD71172-CF0E-93CB-2B51-8DB7FAFC1DF6}" name="Matthew Prescott" initials="MP" userId="S::Matthew.Prescott@communities.gov.uk::edde4832-2d7e-468e-beae-e483ec5dfa9d" providerId="AD"/>
  <p188:author id="{BE04B8EE-4ABF-F8C0-B5B5-7DC473065876}" name="Hilary Cuddy" initials="HC" userId="S::Hilary.cuddy@designcouncil.org.uk::6da648ca-1776-43c0-85d4-e1c730fe123f" providerId="AD"/>
  <p188:author id="{A3A7FBF3-F063-F54A-6518-7D813982D47A}" name="Nikki van Grimbergen" initials="NvG" userId="S::nikki.vangrimbergen@designcouncil.org.uk::7b968e20-3069-4ec0-a375-9783d3f42a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20512"/>
    <a:srgbClr val="E8F6F6"/>
    <a:srgbClr val="F2F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64" autoAdjust="0"/>
  </p:normalViewPr>
  <p:slideViewPr>
    <p:cSldViewPr snapToGrid="0">
      <p:cViewPr varScale="1">
        <p:scale>
          <a:sx n="78" d="100"/>
          <a:sy n="78" d="100"/>
        </p:scale>
        <p:origin x="858"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HelveticaNeueLT Pro 55 Roman" panose="020B0604020202020204" pitchFamily="34"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HelveticaNeueLT Pro 55 Roman" panose="020B0604020202020204" pitchFamily="34" charset="77"/>
              </a:defRPr>
            </a:lvl1pPr>
          </a:lstStyle>
          <a:p>
            <a:fld id="{E87A9905-2D89-5045-B3E2-F855620F4E20}" type="datetimeFigureOut">
              <a:rPr lang="en-US" smtClean="0"/>
              <a:pPr/>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HelveticaNeueLT Pro 55 Roman" panose="020B0604020202020204" pitchFamily="34"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HelveticaNeueLT Pro 55 Roman" panose="020B0604020202020204" pitchFamily="34" charset="77"/>
              </a:defRPr>
            </a:lvl1pPr>
          </a:lstStyle>
          <a:p>
            <a:fld id="{A1163732-823E-F946-BCA8-AD5A10DCD3D5}" type="slidenum">
              <a:rPr lang="en-US" smtClean="0"/>
              <a:pPr/>
              <a:t>‹#›</a:t>
            </a:fld>
            <a:endParaRPr lang="en-US"/>
          </a:p>
        </p:txBody>
      </p:sp>
    </p:spTree>
    <p:extLst>
      <p:ext uri="{BB962C8B-B14F-4D97-AF65-F5344CB8AC3E}">
        <p14:creationId xmlns:p14="http://schemas.microsoft.com/office/powerpoint/2010/main" val="34845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NeueLT Pro 55 Roman" panose="020B0604020202020204" pitchFamily="34" charset="77"/>
        <a:ea typeface="+mn-ea"/>
        <a:cs typeface="+mn-cs"/>
      </a:defRPr>
    </a:lvl1pPr>
    <a:lvl2pPr marL="457200" algn="l" defTabSz="914400" rtl="0" eaLnBrk="1" latinLnBrk="0" hangingPunct="1">
      <a:defRPr sz="1200" b="0" i="0" kern="1200">
        <a:solidFill>
          <a:schemeClr val="tx1"/>
        </a:solidFill>
        <a:latin typeface="HelveticaNeueLT Pro 55 Roman" panose="020B0604020202020204" pitchFamily="34" charset="77"/>
        <a:ea typeface="+mn-ea"/>
        <a:cs typeface="+mn-cs"/>
      </a:defRPr>
    </a:lvl2pPr>
    <a:lvl3pPr marL="914400" algn="l" defTabSz="914400" rtl="0" eaLnBrk="1" latinLnBrk="0" hangingPunct="1">
      <a:defRPr sz="1200" b="0" i="0" kern="1200">
        <a:solidFill>
          <a:schemeClr val="tx1"/>
        </a:solidFill>
        <a:latin typeface="HelveticaNeueLT Pro 55 Roman" panose="020B0604020202020204" pitchFamily="34" charset="77"/>
        <a:ea typeface="+mn-ea"/>
        <a:cs typeface="+mn-cs"/>
      </a:defRPr>
    </a:lvl3pPr>
    <a:lvl4pPr marL="1371600" algn="l" defTabSz="914400" rtl="0" eaLnBrk="1" latinLnBrk="0" hangingPunct="1">
      <a:defRPr sz="1200" b="0" i="0" kern="1200">
        <a:solidFill>
          <a:schemeClr val="tx1"/>
        </a:solidFill>
        <a:latin typeface="HelveticaNeueLT Pro 55 Roman" panose="020B0604020202020204" pitchFamily="34" charset="77"/>
        <a:ea typeface="+mn-ea"/>
        <a:cs typeface="+mn-cs"/>
      </a:defRPr>
    </a:lvl4pPr>
    <a:lvl5pPr marL="1828800" algn="l" defTabSz="914400" rtl="0" eaLnBrk="1" latinLnBrk="0" hangingPunct="1">
      <a:defRPr sz="1200" b="0" i="0" kern="1200">
        <a:solidFill>
          <a:schemeClr val="tx1"/>
        </a:solidFill>
        <a:latin typeface="HelveticaNeueLT Pro 55 Roman" panose="020B0604020202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163732-823E-F946-BCA8-AD5A10DCD3D5}" type="slidenum">
              <a:rPr lang="en-US" smtClean="0"/>
              <a:pPr/>
              <a:t>3</a:t>
            </a:fld>
            <a:endParaRPr lang="en-US" dirty="0"/>
          </a:p>
        </p:txBody>
      </p:sp>
    </p:spTree>
    <p:extLst>
      <p:ext uri="{BB962C8B-B14F-4D97-AF65-F5344CB8AC3E}">
        <p14:creationId xmlns:p14="http://schemas.microsoft.com/office/powerpoint/2010/main" val="149762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74151"/>
                </a:solidFill>
                <a:effectLst/>
                <a:latin typeface="HelveticaNeueLT Pro 55 Roman" panose="020B0604020202020204" pitchFamily="34" charset="0"/>
              </a:rPr>
              <a:t>Design Codes play a role in addressing the challenges of unsustainable development and fostering a more desirable urban landscape:</a:t>
            </a:r>
          </a:p>
          <a:p>
            <a:pPr algn="l"/>
            <a:endParaRPr lang="en-GB" b="0" i="0" dirty="0">
              <a:solidFill>
                <a:srgbClr val="374151"/>
              </a:solidFill>
              <a:effectLst/>
              <a:latin typeface="HelveticaNeueLT Pro 55 Roman" panose="020B0604020202020204" pitchFamily="34" charset="0"/>
            </a:endParaRPr>
          </a:p>
          <a:p>
            <a:pPr algn="l"/>
            <a:r>
              <a:rPr lang="en-GB" b="1" i="0" dirty="0">
                <a:solidFill>
                  <a:srgbClr val="374151"/>
                </a:solidFill>
                <a:effectLst/>
                <a:latin typeface="HelveticaNeueLT Pro 55 Roman" panose="020B0604020202020204" pitchFamily="34" charset="0"/>
              </a:rPr>
              <a:t>Well-Designed and Sustainable Places:</a:t>
            </a:r>
            <a:r>
              <a:rPr lang="en-GB" b="0" i="0" dirty="0">
                <a:solidFill>
                  <a:srgbClr val="374151"/>
                </a:solidFill>
                <a:effectLst/>
                <a:latin typeface="HelveticaNeueLT Pro 55 Roman" panose="020B0604020202020204" pitchFamily="34" charset="0"/>
              </a:rPr>
              <a:t> </a:t>
            </a:r>
            <a:r>
              <a:rPr lang="en-US" sz="1200" dirty="0">
                <a:solidFill>
                  <a:srgbClr val="3F3F3F"/>
                </a:solidFill>
                <a:effectLst/>
                <a:ea typeface="Calibri" panose="020F0502020204030204" pitchFamily="34" charset="0"/>
                <a:cs typeface="Helvetica" pitchFamily="2" charset="0"/>
              </a:rPr>
              <a:t>Design codes define key design principles that address repeated and common design problems</a:t>
            </a:r>
            <a:r>
              <a:rPr lang="en-GB" sz="1200" dirty="0">
                <a:solidFill>
                  <a:srgbClr val="3F3F3F"/>
                </a:solidFill>
                <a:effectLst/>
                <a:ea typeface="Calibri" panose="020F0502020204030204" pitchFamily="34" charset="0"/>
                <a:cs typeface="Helvetica" pitchFamily="2" charset="0"/>
              </a:rPr>
              <a:t>. </a:t>
            </a:r>
            <a:r>
              <a:rPr lang="en-US" sz="1200" dirty="0">
                <a:solidFill>
                  <a:srgbClr val="3F3F3F"/>
                </a:solidFill>
                <a:effectLst/>
                <a:ea typeface="Calibri" panose="020F0502020204030204" pitchFamily="34" charset="0"/>
                <a:cs typeface="Helvetica" pitchFamily="2" charset="0"/>
              </a:rPr>
              <a:t>They have specific and quantifiable ‘targets’ to </a:t>
            </a:r>
            <a:r>
              <a:rPr lang="en-GB" sz="1800" dirty="0">
                <a:effectLst/>
                <a:latin typeface="HelveticaNeueLT Pro 55 Roman" panose="020B0604020202020204" pitchFamily="34" charset="0"/>
              </a:rPr>
              <a:t>set design parameters and ensure we receive proposals that</a:t>
            </a:r>
            <a:r>
              <a:rPr lang="en-US" sz="1200" dirty="0">
                <a:solidFill>
                  <a:srgbClr val="3F3F3F"/>
                </a:solidFill>
                <a:effectLst/>
                <a:ea typeface="Calibri" panose="020F0502020204030204" pitchFamily="34" charset="0"/>
                <a:cs typeface="Helvetica" pitchFamily="2" charset="0"/>
              </a:rPr>
              <a:t> are suited to our local area, its context, aspirations and needs.</a:t>
            </a:r>
            <a:r>
              <a:rPr lang="en-GB" sz="1200" dirty="0">
                <a:effectLst/>
                <a:ea typeface="Calibri" panose="020F0502020204030204" pitchFamily="34" charset="0"/>
                <a:cs typeface="Times New Roman" panose="02020603050405020304" pitchFamily="18" charset="0"/>
              </a:rPr>
              <a:t> </a:t>
            </a:r>
            <a:r>
              <a:rPr lang="en-GB" sz="1200" dirty="0">
                <a:solidFill>
                  <a:srgbClr val="3F3F3F"/>
                </a:solidFill>
                <a:effectLst/>
                <a:ea typeface="Calibri" panose="020F0502020204030204" pitchFamily="34" charset="0"/>
                <a:cs typeface="Helvetica" pitchFamily="2" charset="0"/>
              </a:rPr>
              <a:t>This will reduce the likelihood of receiving non-compliant and poor-quality planning applications. </a:t>
            </a:r>
            <a:r>
              <a:rPr lang="en-GB" b="0" i="0" dirty="0">
                <a:solidFill>
                  <a:srgbClr val="374151"/>
                </a:solidFill>
                <a:effectLst/>
                <a:latin typeface="HelveticaNeueLT Pro 55 Roman" panose="020B0604020202020204" pitchFamily="34" charset="0"/>
              </a:rPr>
              <a:t>A design code can significantly contribute to creating well-designed places by providing a clear framework for development. </a:t>
            </a:r>
          </a:p>
          <a:p>
            <a:pPr algn="l"/>
            <a:endParaRPr lang="en-US" sz="1050" dirty="0"/>
          </a:p>
          <a:p>
            <a:pPr algn="l">
              <a:buFont typeface="+mj-lt"/>
              <a:buNone/>
            </a:pPr>
            <a:r>
              <a:rPr lang="en-GB" b="1" i="0" dirty="0">
                <a:solidFill>
                  <a:srgbClr val="374151"/>
                </a:solidFill>
                <a:effectLst/>
                <a:latin typeface="HelveticaNeueLT Pro 55 Roman" panose="020B0604020202020204" pitchFamily="34" charset="0"/>
              </a:rPr>
              <a:t>Clarity for Developers:</a:t>
            </a:r>
            <a:r>
              <a:rPr lang="en-GB" b="0" i="0" dirty="0">
                <a:solidFill>
                  <a:srgbClr val="374151"/>
                </a:solidFill>
                <a:effectLst/>
                <a:latin typeface="HelveticaNeueLT Pro 55 Roman" panose="020B0604020202020204" pitchFamily="34" charset="0"/>
              </a:rPr>
              <a:t> They offer clarity to developers regarding what is expected of them. By clearly outlining the design principles and requirements, developers can streamline their planning processes, reduce ambiguity, and make informed decisions. This not only saves time and resources but also fosters a cooperative atmosphere between developers and planning authorities.</a:t>
            </a:r>
          </a:p>
          <a:p>
            <a:pPr algn="l">
              <a:buFont typeface="+mj-lt"/>
              <a:buNone/>
            </a:pPr>
            <a:endParaRPr lang="en-GB" b="0" i="0" dirty="0">
              <a:solidFill>
                <a:srgbClr val="374151"/>
              </a:solidFill>
              <a:effectLst/>
              <a:latin typeface="HelveticaNeueLT Pro 55 Roman" panose="020B0604020202020204" pitchFamily="34" charset="0"/>
            </a:endParaRPr>
          </a:p>
          <a:p>
            <a:pPr algn="l">
              <a:buFont typeface="+mj-lt"/>
              <a:buNone/>
            </a:pPr>
            <a:r>
              <a:rPr lang="en-GB" b="1" i="0" dirty="0">
                <a:solidFill>
                  <a:srgbClr val="374151"/>
                </a:solidFill>
                <a:effectLst/>
                <a:latin typeface="HelveticaNeueLT Pro 55 Roman" panose="020B0604020202020204" pitchFamily="34" charset="0"/>
              </a:rPr>
              <a:t>Streamlining Planning Procedures:</a:t>
            </a:r>
            <a:r>
              <a:rPr lang="en-GB" b="0" i="0" dirty="0">
                <a:solidFill>
                  <a:srgbClr val="374151"/>
                </a:solidFill>
                <a:effectLst/>
                <a:latin typeface="HelveticaNeueLT Pro 55 Roman" panose="020B0604020202020204" pitchFamily="34" charset="0"/>
              </a:rPr>
              <a:t> Design Codes support a more efficient and transparent planning system. They enable local authorities to make quicker and more consistent decisions by providing a standardised framework for assessing development proposals. This benefits developers by reducing the time and uncertainties associated with planning applications, thereby accelerating the development process.</a:t>
            </a:r>
          </a:p>
          <a:p>
            <a:pPr algn="l">
              <a:buFont typeface="+mj-lt"/>
              <a:buNone/>
            </a:pPr>
            <a:endParaRPr lang="en-GB" b="0" i="0" dirty="0">
              <a:solidFill>
                <a:srgbClr val="374151"/>
              </a:solidFill>
              <a:effectLst/>
              <a:latin typeface="HelveticaNeueLT Pro 55 Roman" panose="020B0604020202020204" pitchFamily="34" charset="0"/>
            </a:endParaRPr>
          </a:p>
          <a:p>
            <a:pPr algn="l">
              <a:buFont typeface="+mj-lt"/>
              <a:buNone/>
            </a:pPr>
            <a:r>
              <a:rPr lang="en-GB" b="1" i="0" dirty="0">
                <a:solidFill>
                  <a:srgbClr val="374151"/>
                </a:solidFill>
                <a:effectLst/>
                <a:latin typeface="HelveticaNeueLT Pro 55 Roman" panose="020B0604020202020204" pitchFamily="34" charset="0"/>
              </a:rPr>
              <a:t>Empowering Public Engagement:</a:t>
            </a:r>
            <a:r>
              <a:rPr lang="en-GB" b="0" i="0" dirty="0">
                <a:solidFill>
                  <a:srgbClr val="374151"/>
                </a:solidFill>
                <a:effectLst/>
                <a:latin typeface="HelveticaNeueLT Pro 55 Roman" panose="020B0604020202020204" pitchFamily="34" charset="0"/>
              </a:rPr>
              <a:t> Design Codes enhance public engagement by making the design and development process more accessible to the community. Through clearly defined design expectations and opportunities for public input, residents can actively participate in shaping the transformation of their neighbourhoods. This engagement not only ensures that community voices are heard but also results in developments that better align with the aspirations and needs of the people who live in these areas.</a:t>
            </a:r>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17</a:t>
            </a:fld>
            <a:endParaRPr lang="en-US" dirty="0"/>
          </a:p>
        </p:txBody>
      </p:sp>
    </p:spTree>
    <p:extLst>
      <p:ext uri="{BB962C8B-B14F-4D97-AF65-F5344CB8AC3E}">
        <p14:creationId xmlns:p14="http://schemas.microsoft.com/office/powerpoint/2010/main" val="266418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en-US" sz="1200" dirty="0">
                <a:solidFill>
                  <a:srgbClr val="3F3F3F"/>
                </a:solidFill>
                <a:effectLst/>
                <a:ea typeface="Calibri" panose="020F0502020204030204" pitchFamily="34" charset="0"/>
                <a:cs typeface="Helvetica" pitchFamily="2" charset="0"/>
              </a:rPr>
              <a:t>Design codes define key design principles that address repeated and common design problems</a:t>
            </a:r>
            <a:r>
              <a:rPr lang="en-GB" sz="1200" dirty="0">
                <a:solidFill>
                  <a:srgbClr val="3F3F3F"/>
                </a:solidFill>
                <a:effectLst/>
                <a:ea typeface="Calibri" panose="020F0502020204030204" pitchFamily="34" charset="0"/>
                <a:cs typeface="Helvetica" pitchFamily="2" charset="0"/>
              </a:rPr>
              <a:t>. </a:t>
            </a:r>
            <a:r>
              <a:rPr lang="en-US" sz="1200" dirty="0">
                <a:solidFill>
                  <a:srgbClr val="3F3F3F"/>
                </a:solidFill>
                <a:effectLst/>
                <a:ea typeface="Calibri" panose="020F0502020204030204" pitchFamily="34" charset="0"/>
                <a:cs typeface="Helvetica" pitchFamily="2" charset="0"/>
              </a:rPr>
              <a:t>They have specific and quantifiable ‘targets’ to </a:t>
            </a:r>
            <a:r>
              <a:rPr lang="en-GB" sz="1800" dirty="0">
                <a:effectLst/>
                <a:latin typeface="HelveticaNeueLT Pro 55 Roman" panose="020B0604020202020204" pitchFamily="34" charset="0"/>
              </a:rPr>
              <a:t>set design parameters and ensure Local Authorities receive proposals </a:t>
            </a:r>
            <a:r>
              <a:rPr lang="en-US" sz="1200" dirty="0">
                <a:solidFill>
                  <a:srgbClr val="3F3F3F"/>
                </a:solidFill>
                <a:effectLst/>
                <a:ea typeface="Calibri" panose="020F0502020204030204" pitchFamily="34" charset="0"/>
                <a:cs typeface="Helvetica" pitchFamily="2" charset="0"/>
              </a:rPr>
              <a:t>suited to the local area, its context, aspirations and needs.</a:t>
            </a:r>
            <a:r>
              <a:rPr lang="en-GB" sz="1200" dirty="0">
                <a:effectLst/>
                <a:ea typeface="Calibri" panose="020F0502020204030204" pitchFamily="34" charset="0"/>
                <a:cs typeface="Times New Roman" panose="02020603050405020304" pitchFamily="18" charset="0"/>
              </a:rPr>
              <a:t> </a:t>
            </a:r>
            <a:r>
              <a:rPr lang="en-GB" sz="1200" dirty="0">
                <a:solidFill>
                  <a:srgbClr val="3F3F3F"/>
                </a:solidFill>
                <a:effectLst/>
                <a:ea typeface="Calibri" panose="020F0502020204030204" pitchFamily="34" charset="0"/>
                <a:cs typeface="Helvetica" pitchFamily="2" charset="0"/>
              </a:rPr>
              <a:t>This will reduce the likelihood of receiving non-compliant and poor-quality planning applications. </a:t>
            </a:r>
          </a:p>
          <a:p>
            <a:pPr marL="228600">
              <a:lnSpc>
                <a:spcPct val="107000"/>
              </a:lnSpc>
              <a:spcAft>
                <a:spcPts val="800"/>
              </a:spcAft>
            </a:pPr>
            <a:r>
              <a:rPr lang="en-GB" sz="1400" b="0" i="0" dirty="0">
                <a:solidFill>
                  <a:srgbClr val="374151"/>
                </a:solidFill>
                <a:effectLst/>
                <a:latin typeface="HelveticaNeueLT Pro 55 Roman" panose="020B0604020202020204" pitchFamily="34" charset="0"/>
              </a:rPr>
              <a:t>A code helps translate good design practices into tangible design elements. It ensures they are consistently applied across various developments, resulting in well-designed places that positively impact communities and the climate.</a:t>
            </a:r>
            <a:endParaRPr lang="en-US" sz="1050" dirty="0"/>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18</a:t>
            </a:fld>
            <a:endParaRPr lang="en-US" dirty="0"/>
          </a:p>
        </p:txBody>
      </p:sp>
    </p:spTree>
    <p:extLst>
      <p:ext uri="{BB962C8B-B14F-4D97-AF65-F5344CB8AC3E}">
        <p14:creationId xmlns:p14="http://schemas.microsoft.com/office/powerpoint/2010/main" val="120117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en-US" sz="1200" dirty="0">
                <a:solidFill>
                  <a:srgbClr val="3F3F3F"/>
                </a:solidFill>
                <a:effectLst/>
                <a:ea typeface="Calibri" panose="020F0502020204030204" pitchFamily="34" charset="0"/>
                <a:cs typeface="Helvetica" pitchFamily="2" charset="0"/>
              </a:rPr>
              <a:t>The NMDC sets a baseline standard of quality and practice which local planning authorities are expected to take into account when developing local design codes. </a:t>
            </a:r>
          </a:p>
          <a:p>
            <a:pPr marL="228600">
              <a:lnSpc>
                <a:spcPct val="107000"/>
              </a:lnSpc>
              <a:spcAft>
                <a:spcPts val="800"/>
              </a:spcAft>
            </a:pPr>
            <a:r>
              <a:rPr lang="en-US" sz="1200" dirty="0">
                <a:solidFill>
                  <a:srgbClr val="3F3F3F"/>
                </a:solidFill>
                <a:effectLst/>
                <a:ea typeface="Calibri" panose="020F0502020204030204" pitchFamily="34" charset="0"/>
                <a:cs typeface="Times New Roman" panose="02020603050405020304" pitchFamily="18" charset="0"/>
              </a:rPr>
              <a:t>It includes the following:</a:t>
            </a:r>
            <a:endParaRPr lang="en-GB" sz="1200" dirty="0">
              <a:effectLst/>
              <a:ea typeface="Calibri" panose="020F0502020204030204" pitchFamily="34" charset="0"/>
              <a:cs typeface="Times New Roman" panose="02020603050405020304" pitchFamily="18" charset="0"/>
            </a:endParaRPr>
          </a:p>
          <a:p>
            <a:pPr marL="514350" indent="-285750">
              <a:lnSpc>
                <a:spcPct val="107000"/>
              </a:lnSpc>
              <a:spcAft>
                <a:spcPts val="800"/>
              </a:spcAft>
              <a:buFontTx/>
              <a:buChar char="-"/>
            </a:pPr>
            <a:r>
              <a:rPr lang="en-US" sz="1200" dirty="0">
                <a:solidFill>
                  <a:srgbClr val="3F3F3F"/>
                </a:solidFill>
                <a:effectLst/>
                <a:ea typeface="Calibri" panose="020F0502020204030204" pitchFamily="34" charset="0"/>
                <a:cs typeface="Helvetica" pitchFamily="2" charset="0"/>
              </a:rPr>
              <a:t>How the design of new development should enhance the health and wellbeing of local communities and create safe, inclusive, accessible and active environments</a:t>
            </a:r>
            <a:endParaRPr lang="en-GB" sz="1200" dirty="0">
              <a:solidFill>
                <a:schemeClr val="tx1"/>
              </a:solidFill>
              <a:effectLst/>
              <a:ea typeface="Calibri" panose="020F0502020204030204" pitchFamily="34" charset="0"/>
              <a:cs typeface="Times New Roman" panose="02020603050405020304" pitchFamily="18" charset="0"/>
            </a:endParaRPr>
          </a:p>
          <a:p>
            <a:pPr marL="514350" indent="-285750">
              <a:lnSpc>
                <a:spcPct val="107000"/>
              </a:lnSpc>
              <a:spcAft>
                <a:spcPts val="800"/>
              </a:spcAft>
              <a:buFontTx/>
              <a:buChar char="-"/>
            </a:pPr>
            <a:r>
              <a:rPr lang="en-US" sz="1200" dirty="0">
                <a:solidFill>
                  <a:srgbClr val="3F3F3F"/>
                </a:solidFill>
                <a:effectLst/>
                <a:ea typeface="Calibri" panose="020F0502020204030204" pitchFamily="34" charset="0"/>
                <a:cs typeface="Helvetica" pitchFamily="2" charset="0"/>
              </a:rPr>
              <a:t>How landscape, green infrastructure and biodiversity should be approached, including the importance of streets being tree-lined</a:t>
            </a:r>
            <a:endParaRPr lang="en-GB" sz="1200" dirty="0">
              <a:solidFill>
                <a:schemeClr val="tx1"/>
              </a:solidFill>
              <a:effectLst/>
              <a:ea typeface="Calibri" panose="020F0502020204030204" pitchFamily="34" charset="0"/>
              <a:cs typeface="Times New Roman" panose="02020603050405020304" pitchFamily="18" charset="0"/>
            </a:endParaRPr>
          </a:p>
          <a:p>
            <a:pPr marL="514350" indent="-285750">
              <a:lnSpc>
                <a:spcPct val="107000"/>
              </a:lnSpc>
              <a:spcAft>
                <a:spcPts val="800"/>
              </a:spcAft>
              <a:buFontTx/>
              <a:buChar char="-"/>
            </a:pPr>
            <a:r>
              <a:rPr lang="en-US" sz="1200" dirty="0">
                <a:solidFill>
                  <a:srgbClr val="3F3F3F"/>
                </a:solidFill>
                <a:effectLst/>
                <a:ea typeface="Calibri" panose="020F0502020204030204" pitchFamily="34" charset="0"/>
                <a:cs typeface="Helvetica" pitchFamily="2" charset="0"/>
              </a:rPr>
              <a:t>The environmental performance of place and buildings, ensuring they contribute to net zero targets</a:t>
            </a:r>
            <a:endParaRPr lang="en-GB" sz="1200" dirty="0">
              <a:solidFill>
                <a:schemeClr val="tx1"/>
              </a:solidFill>
              <a:effectLst/>
              <a:ea typeface="Calibri" panose="020F0502020204030204" pitchFamily="34" charset="0"/>
              <a:cs typeface="Times New Roman" panose="02020603050405020304" pitchFamily="18" charset="0"/>
            </a:endParaRPr>
          </a:p>
          <a:p>
            <a:pPr marL="514350" indent="-285750">
              <a:lnSpc>
                <a:spcPct val="107000"/>
              </a:lnSpc>
              <a:spcAft>
                <a:spcPts val="800"/>
              </a:spcAft>
              <a:buFontTx/>
              <a:buChar char="-"/>
            </a:pPr>
            <a:r>
              <a:rPr lang="en-US" sz="1200" dirty="0">
                <a:solidFill>
                  <a:srgbClr val="3F3F3F"/>
                </a:solidFill>
                <a:effectLst/>
                <a:ea typeface="Calibri" panose="020F0502020204030204" pitchFamily="34" charset="0"/>
                <a:cs typeface="Helvetica" pitchFamily="2" charset="0"/>
              </a:rPr>
              <a:t>The layout of new development, including infrastructure and street pattern </a:t>
            </a:r>
            <a:endParaRPr lang="en-GB" sz="1200" dirty="0">
              <a:solidFill>
                <a:schemeClr val="tx1"/>
              </a:solidFill>
              <a:effectLst/>
              <a:ea typeface="Calibri" panose="020F0502020204030204" pitchFamily="34" charset="0"/>
              <a:cs typeface="Times New Roman" panose="02020603050405020304" pitchFamily="18" charset="0"/>
            </a:endParaRPr>
          </a:p>
          <a:p>
            <a:pPr marL="514350" indent="-285750">
              <a:lnSpc>
                <a:spcPct val="107000"/>
              </a:lnSpc>
              <a:spcAft>
                <a:spcPts val="800"/>
              </a:spcAft>
              <a:buFontTx/>
              <a:buChar char="-"/>
            </a:pPr>
            <a:r>
              <a:rPr lang="en-US" sz="1200" dirty="0">
                <a:solidFill>
                  <a:srgbClr val="3F3F3F"/>
                </a:solidFill>
                <a:effectLst/>
                <a:ea typeface="Calibri" panose="020F0502020204030204" pitchFamily="34" charset="0"/>
                <a:cs typeface="Helvetica" pitchFamily="2" charset="0"/>
              </a:rPr>
              <a:t>The factors to be considered when determining whether </a:t>
            </a:r>
            <a:r>
              <a:rPr lang="en-US" sz="1200" dirty="0" err="1">
                <a:solidFill>
                  <a:srgbClr val="3F3F3F"/>
                </a:solidFill>
                <a:effectLst/>
                <a:ea typeface="Calibri" panose="020F0502020204030204" pitchFamily="34" charset="0"/>
                <a:cs typeface="Helvetica" pitchFamily="2" charset="0"/>
              </a:rPr>
              <a:t>façades</a:t>
            </a:r>
            <a:r>
              <a:rPr lang="en-US" sz="1200" dirty="0">
                <a:solidFill>
                  <a:srgbClr val="3F3F3F"/>
                </a:solidFill>
                <a:effectLst/>
                <a:ea typeface="Calibri" panose="020F0502020204030204" pitchFamily="34" charset="0"/>
                <a:cs typeface="Helvetica" pitchFamily="2" charset="0"/>
              </a:rPr>
              <a:t> of buildings are of sufficiently high quality</a:t>
            </a:r>
          </a:p>
          <a:p>
            <a:pPr marL="514350" indent="-285750">
              <a:lnSpc>
                <a:spcPct val="107000"/>
              </a:lnSpc>
              <a:spcAft>
                <a:spcPts val="800"/>
              </a:spcAft>
              <a:buFontTx/>
              <a:buChar char="-"/>
            </a:pPr>
            <a:r>
              <a:rPr lang="en-US" sz="1200" dirty="0">
                <a:solidFill>
                  <a:srgbClr val="3F3F3F"/>
                </a:solidFill>
                <a:effectLst/>
                <a:ea typeface="Calibri" panose="020F0502020204030204" pitchFamily="34" charset="0"/>
                <a:cs typeface="Helvetica" pitchFamily="2" charset="0"/>
              </a:rPr>
              <a:t>That developments should take account of local vernacular, character, heritage, architecture and materials</a:t>
            </a:r>
            <a:endParaRPr lang="en-US" sz="1050" dirty="0"/>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19</a:t>
            </a:fld>
            <a:endParaRPr lang="en-US"/>
          </a:p>
        </p:txBody>
      </p:sp>
    </p:spTree>
    <p:extLst>
      <p:ext uri="{BB962C8B-B14F-4D97-AF65-F5344CB8AC3E}">
        <p14:creationId xmlns:p14="http://schemas.microsoft.com/office/powerpoint/2010/main" val="2264738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solidFill>
                  <a:srgbClr val="3F3F3F"/>
                </a:solidFill>
                <a:effectLst/>
                <a:ea typeface="Calibri" panose="020F0502020204030204" pitchFamily="34" charset="0"/>
                <a:cs typeface="Helvetica" pitchFamily="2" charset="0"/>
              </a:rPr>
              <a:t>Design codes provide an unambiguous interpretation of planning policy and guidance, turning them into a clear set of requirements.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solidFill>
                <a:srgbClr val="3F3F3F"/>
              </a:solidFill>
              <a:effectLst/>
              <a:ea typeface="Calibri" panose="020F0502020204030204" pitchFamily="34" charset="0"/>
              <a:cs typeface="Helvetica" pitchFamily="2" charset="0"/>
            </a:endParaRPr>
          </a:p>
          <a:p>
            <a:pPr>
              <a:lnSpc>
                <a:spcPct val="107000"/>
              </a:lnSpc>
              <a:spcAft>
                <a:spcPts val="800"/>
              </a:spcAft>
            </a:pPr>
            <a:r>
              <a:rPr lang="en-US" sz="1200" dirty="0">
                <a:solidFill>
                  <a:srgbClr val="3F3F3F"/>
                </a:solidFill>
                <a:effectLst/>
                <a:ea typeface="Calibri" panose="020F0502020204030204" pitchFamily="34" charset="0"/>
                <a:cs typeface="Helvetica" pitchFamily="2" charset="0"/>
              </a:rPr>
              <a:t>This benefits:</a:t>
            </a:r>
          </a:p>
          <a:p>
            <a:pPr marL="285750" indent="-285750">
              <a:lnSpc>
                <a:spcPct val="107000"/>
              </a:lnSpc>
              <a:spcAft>
                <a:spcPts val="800"/>
              </a:spcAft>
              <a:buFontTx/>
              <a:buChar char="-"/>
            </a:pPr>
            <a:r>
              <a:rPr lang="en-US" sz="1200" dirty="0">
                <a:solidFill>
                  <a:srgbClr val="3F3F3F"/>
                </a:solidFill>
                <a:effectLst/>
                <a:ea typeface="Calibri" panose="020F0502020204030204" pitchFamily="34" charset="0"/>
                <a:cs typeface="Helvetica" pitchFamily="2" charset="0"/>
              </a:rPr>
              <a:t>the development management officer, who can more confidently reject non-compliant applications; </a:t>
            </a:r>
          </a:p>
          <a:p>
            <a:pPr marL="285750" indent="-285750">
              <a:lnSpc>
                <a:spcPct val="107000"/>
              </a:lnSpc>
              <a:spcAft>
                <a:spcPts val="800"/>
              </a:spcAft>
              <a:buFontTx/>
              <a:buChar char="-"/>
            </a:pPr>
            <a:r>
              <a:rPr lang="en-GB" sz="1800" dirty="0">
                <a:effectLst/>
                <a:latin typeface="HelveticaNeueLT Pro 55 Roman" panose="020B0604020202020204" pitchFamily="34" charset="0"/>
              </a:rPr>
              <a:t>developers will have more certainty about what is expected of their design proposals</a:t>
            </a:r>
          </a:p>
          <a:p>
            <a:pPr marL="285750" indent="-285750">
              <a:lnSpc>
                <a:spcPct val="107000"/>
              </a:lnSpc>
              <a:spcAft>
                <a:spcPts val="800"/>
              </a:spcAft>
              <a:buFontTx/>
              <a:buChar char="-"/>
            </a:pPr>
            <a:r>
              <a:rPr lang="en-US" sz="1200" dirty="0">
                <a:solidFill>
                  <a:srgbClr val="3F3F3F"/>
                </a:solidFill>
                <a:effectLst/>
                <a:ea typeface="Calibri" panose="020F0502020204030204" pitchFamily="34" charset="0"/>
                <a:cs typeface="Helvetica" pitchFamily="2" charset="0"/>
              </a:rPr>
              <a:t>the community is confident that successful </a:t>
            </a:r>
            <a:r>
              <a:rPr lang="en-GB" sz="1800" dirty="0">
                <a:effectLst/>
                <a:latin typeface="HelveticaNeueLT Pro 55 Roman" panose="020B0604020202020204" pitchFamily="34" charset="0"/>
              </a:rPr>
              <a:t>planning applications will meet standards/parameters set in the local design cod</a:t>
            </a:r>
            <a:endParaRPr lang="en-GB" sz="1200" dirty="0">
              <a:solidFill>
                <a:srgbClr val="3F3F3F"/>
              </a:solidFill>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20</a:t>
            </a:fld>
            <a:endParaRPr lang="en-US" dirty="0"/>
          </a:p>
        </p:txBody>
      </p:sp>
    </p:spTree>
    <p:extLst>
      <p:ext uri="{BB962C8B-B14F-4D97-AF65-F5344CB8AC3E}">
        <p14:creationId xmlns:p14="http://schemas.microsoft.com/office/powerpoint/2010/main" val="2937694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NPPF has “a presumption in </a:t>
            </a:r>
            <a:r>
              <a:rPr lang="en-GB" sz="1200" noProof="0" dirty="0"/>
              <a:t>favour</a:t>
            </a:r>
            <a:r>
              <a:rPr lang="en-US" sz="1200" dirty="0"/>
              <a:t> of sustainable development, which in terms of decision-making means approving development proposals that accord with an up-to-date development plan without delay”.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F3F3F"/>
              </a:solidFill>
              <a:effectLst/>
              <a:ea typeface="Calibri" panose="020F0502020204030204" pitchFamily="34" charset="0"/>
              <a:cs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Design codes front-load the planning process by requiring applications to address key issues and poor quality before schemes. The unambiguous language, specific and quantifiable targets, and key design principles must be complied with to be approved, so no time is wasted on speculative design proposals that will likely be refused.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F3F3F"/>
              </a:solidFill>
              <a:effectLst/>
              <a:ea typeface="Calibri" panose="020F0502020204030204" pitchFamily="34" charset="0"/>
              <a:cs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F3F3F"/>
                </a:solidFill>
                <a:effectLst/>
                <a:ea typeface="Calibri" panose="020F0502020204030204" pitchFamily="34" charset="0"/>
                <a:cs typeface="Helvetica" pitchFamily="2" charset="0"/>
              </a:rPr>
              <a:t>Design codes provide maximum clarity about design expectations at an early stage, allowing both developers and development management officers to assess compliance quickly, have more productive pre-app discussions, and fast-track consents.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F3F3F"/>
              </a:solidFill>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F3F3F"/>
                </a:solidFill>
                <a:effectLst/>
                <a:ea typeface="Calibri" panose="020F0502020204030204" pitchFamily="34" charset="0"/>
                <a:cs typeface="Times New Roman" panose="02020603050405020304" pitchFamily="18" charset="0"/>
              </a:rPr>
              <a:t>At the application stage, any scheme that complies with the design code should go through the planning process more quickly and easily, as key considerations have already been accounted for. There should be less need for negotiations or changes to the proposals, </a:t>
            </a:r>
            <a:r>
              <a:rPr lang="en-GB" sz="1600" dirty="0">
                <a:solidFill>
                  <a:srgbClr val="3F3F3F"/>
                </a:solidFill>
                <a:effectLst/>
                <a:ea typeface="Calibri" panose="020F0502020204030204" pitchFamily="34" charset="0"/>
                <a:cs typeface="Helvetica" pitchFamily="2" charset="0"/>
              </a:rPr>
              <a:t>which can impede local planning authorities from issuing timely decisions. We want to ensure that applicants do not experience unnecessary delays and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F3F3F"/>
                </a:solidFill>
                <a:effectLst/>
                <a:ea typeface="Calibri" panose="020F0502020204030204" pitchFamily="34" charset="0"/>
                <a:cs typeface="Times New Roman" panose="02020603050405020304" pitchFamily="18" charset="0"/>
              </a:rPr>
              <a:t>A Code that is easy to read and understand will help local planning committees to make more informed decisions. </a:t>
            </a:r>
            <a:r>
              <a:rPr lang="en-GB" sz="1200" dirty="0">
                <a:latin typeface="HelveticaNeueLT Pro 55 Roman" panose="020B0604020202020204" pitchFamily="34" charset="0"/>
                <a:cs typeface="Arial" panose="020B0604020202020204" pitchFamily="34" charset="0"/>
              </a:rPr>
              <a:t>Community buy-in to a code, and this should reduce opposition on design grounds.</a:t>
            </a:r>
            <a:endParaRPr lang="en-US" sz="1200" dirty="0">
              <a:latin typeface="HelveticaNeueLT Pro 55 Roman"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21</a:t>
            </a:fld>
            <a:endParaRPr lang="en-US" dirty="0"/>
          </a:p>
        </p:txBody>
      </p:sp>
    </p:spTree>
    <p:extLst>
      <p:ext uri="{BB962C8B-B14F-4D97-AF65-F5344CB8AC3E}">
        <p14:creationId xmlns:p14="http://schemas.microsoft.com/office/powerpoint/2010/main" val="78885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ea typeface="Calibri" panose="020F0502020204030204" pitchFamily="34" charset="0"/>
                <a:cs typeface="Times New Roman" panose="02020603050405020304" pitchFamily="18" charset="0"/>
              </a:rPr>
              <a:t>One of the main aims of design codes is to get more people and communities involved in the planning process so that they have a say in the growth and development of the place where they live. The community will be engaged throughout the design code’s development so that their aspirations are embedded and there is a local interpretation of creating healthy, safe, green, environmentally-responsive, sustainable and distinctive places, with a consistent design standard. </a:t>
            </a:r>
          </a:p>
          <a:p>
            <a:pPr>
              <a:lnSpc>
                <a:spcPct val="107000"/>
              </a:lnSpc>
              <a:spcAft>
                <a:spcPts val="800"/>
              </a:spcAft>
            </a:pPr>
            <a:endParaRPr lang="en-GB" sz="1200" dirty="0">
              <a:solidFill>
                <a:srgbClr val="3F3F3F"/>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200" strike="noStrike" dirty="0">
                <a:solidFill>
                  <a:srgbClr val="3F3F3F"/>
                </a:solidFill>
                <a:effectLst/>
                <a:ea typeface="Calibri" panose="020F0502020204030204" pitchFamily="34" charset="0"/>
                <a:cs typeface="Helvetica" pitchFamily="2" charset="0"/>
              </a:rPr>
              <a:t>T</a:t>
            </a:r>
            <a:r>
              <a:rPr lang="en-GB" sz="1200" dirty="0">
                <a:solidFill>
                  <a:srgbClr val="3F3F3F"/>
                </a:solidFill>
                <a:effectLst/>
                <a:ea typeface="Calibri" panose="020F0502020204030204" pitchFamily="34" charset="0"/>
                <a:cs typeface="Helvetica" pitchFamily="2" charset="0"/>
              </a:rPr>
              <a:t>he NMDC says that design codes should be prepared based on evidence about what is popular locally about design expectations. This will address the ambition for communities to decide what good design means to them and ensure that this is enshrined in design codes.</a:t>
            </a:r>
            <a:endParaRPr lang="en-GB" sz="1200" dirty="0">
              <a:effectLst/>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ea typeface="Calibri" panose="020F0502020204030204" pitchFamily="34" charset="0"/>
                <a:cs typeface="Times New Roman" panose="02020603050405020304" pitchFamily="18" charset="0"/>
              </a:rPr>
              <a:t>Design codes will provide greater certainty for communities and developers about the design and bring conversations about design to the start of the planning process rather than the end. </a:t>
            </a:r>
          </a:p>
          <a:p>
            <a:pPr>
              <a:lnSpc>
                <a:spcPct val="107000"/>
              </a:lnSpc>
              <a:spcAft>
                <a:spcPts val="800"/>
              </a:spcAft>
            </a:pPr>
            <a:endParaRPr lang="en-GB" sz="1200" dirty="0">
              <a:effectLst/>
              <a:cs typeface="Times New Roman" panose="02020603050405020304" pitchFamily="18" charset="0"/>
            </a:endParaRPr>
          </a:p>
          <a:p>
            <a:pPr>
              <a:lnSpc>
                <a:spcPct val="107000"/>
              </a:lnSpc>
              <a:spcAft>
                <a:spcPts val="800"/>
              </a:spcAft>
            </a:pPr>
            <a:r>
              <a:rPr lang="en-GB" sz="1200" dirty="0">
                <a:effectLst/>
                <a:cs typeface="Times New Roman" panose="02020603050405020304" pitchFamily="18" charset="0"/>
              </a:rPr>
              <a:t>The community will be engaged throughout the process of developing a design code.</a:t>
            </a:r>
          </a:p>
          <a:p>
            <a:pPr>
              <a:lnSpc>
                <a:spcPct val="107000"/>
              </a:lnSpc>
              <a:spcAft>
                <a:spcPts val="800"/>
              </a:spcAft>
            </a:pPr>
            <a:endParaRPr lang="en-GB" sz="1200" dirty="0">
              <a:effectLs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solidFill>
                  <a:srgbClr val="3F3F3F"/>
                </a:solidFill>
                <a:effectLst/>
              </a:rPr>
              <a:t>Neighbourhood planning groups can play an important role in identifying the special qualities of each area and explaining how this should be reflected in development, both through their plans and by engaging in the production of design policy, guidance and codes by local planning authorities and developers.</a:t>
            </a:r>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22</a:t>
            </a:fld>
            <a:endParaRPr lang="en-US"/>
          </a:p>
        </p:txBody>
      </p:sp>
    </p:spTree>
    <p:extLst>
      <p:ext uri="{BB962C8B-B14F-4D97-AF65-F5344CB8AC3E}">
        <p14:creationId xmlns:p14="http://schemas.microsoft.com/office/powerpoint/2010/main" val="1516589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200" u="none" strike="noStrike" dirty="0">
                <a:solidFill>
                  <a:srgbClr val="000000"/>
                </a:solidFill>
                <a:effectLst/>
              </a:rPr>
              <a:t>Design codes front-load the planning process, so you can use design codes to brief designers and develop and submit compliant applications that are more likely to be successful on design grounds. This results in an easier and faster planning process for all parties.</a:t>
            </a:r>
            <a:r>
              <a:rPr lang="en-US" sz="1200" dirty="0">
                <a:solidFill>
                  <a:srgbClr val="000000"/>
                </a:solidFill>
                <a:effectLst/>
              </a:rPr>
              <a:t>​</a:t>
            </a:r>
            <a:endParaRPr lang="en-US" sz="1200" dirty="0">
              <a:solidFill>
                <a:srgbClr val="444444"/>
              </a:solidFill>
              <a:effectLst/>
            </a:endParaRPr>
          </a:p>
          <a:p>
            <a:pPr algn="l" rtl="0" fontAlgn="base"/>
            <a:r>
              <a:rPr lang="en-GB" sz="1800" dirty="0">
                <a:solidFill>
                  <a:srgbClr val="000000"/>
                </a:solidFill>
                <a:effectLst/>
              </a:rPr>
              <a:t>​</a:t>
            </a:r>
            <a:endParaRPr lang="en-GB" sz="1800" dirty="0">
              <a:solidFill>
                <a:srgbClr val="444444"/>
              </a:solidFill>
              <a:effectLst/>
            </a:endParaRPr>
          </a:p>
          <a:p>
            <a:pPr algn="l" rtl="0" fontAlgn="base"/>
            <a:r>
              <a:rPr lang="en-GB" sz="1800" u="none" strike="noStrike" dirty="0">
                <a:solidFill>
                  <a:srgbClr val="000000"/>
                </a:solidFill>
                <a:effectLst/>
              </a:rPr>
              <a:t>SELF-ASSESSMENT</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800" dirty="0">
                <a:latin typeface="HelveticaNeueLT Pro 55 Roman" panose="020B0604020202020204" pitchFamily="34" charset="0"/>
                <a:cs typeface="Arial" panose="020B0604020202020204" pitchFamily="34" charset="0"/>
              </a:rPr>
              <a:t>Easily identify in a code the design requirements relevant to the location/nature of a development proposal.</a:t>
            </a:r>
            <a:endParaRPr lang="en-GB" sz="1800" u="none" strike="noStrike" dirty="0">
              <a:solidFill>
                <a:srgbClr val="000000"/>
              </a:solidFill>
              <a:effectLst/>
            </a:endParaRPr>
          </a:p>
          <a:p>
            <a:pPr algn="l" rtl="0" fontAlgn="base"/>
            <a:endParaRPr lang="en-GB" sz="1800" u="none" strike="noStrike" dirty="0">
              <a:solidFill>
                <a:srgbClr val="000000"/>
              </a:solidFill>
              <a:effectLst/>
            </a:endParaRPr>
          </a:p>
          <a:p>
            <a:pPr algn="l" rtl="0" fontAlgn="base"/>
            <a:r>
              <a:rPr lang="en-GB" sz="1800" u="none" strike="noStrike" dirty="0">
                <a:solidFill>
                  <a:srgbClr val="000000"/>
                </a:solidFill>
                <a:effectLst/>
              </a:rPr>
              <a:t>PRE-APP</a:t>
            </a:r>
            <a:r>
              <a:rPr lang="en-US" sz="1800" dirty="0">
                <a:solidFill>
                  <a:srgbClr val="000000"/>
                </a:solidFill>
                <a:effectLst/>
              </a:rPr>
              <a:t>​</a:t>
            </a:r>
            <a:endParaRPr lang="en-US" sz="18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Take maximum advantage of the pre-application stage and use the design code as a compliance checker before submitting a planning application</a:t>
            </a:r>
            <a:r>
              <a:rPr lang="en-GB" sz="1200" dirty="0">
                <a:solidFill>
                  <a:srgbClr val="000000"/>
                </a:solidFill>
                <a:effectLst/>
              </a:rPr>
              <a:t>​</a:t>
            </a:r>
            <a:endParaRPr lang="en-GB" sz="12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The more issues that can be resolved at the pre-application stage, the less costly and time-consuming the process will be.</a:t>
            </a:r>
            <a:r>
              <a:rPr lang="en-GB" sz="1200" dirty="0">
                <a:solidFill>
                  <a:srgbClr val="000000"/>
                </a:solidFill>
                <a:effectLst/>
              </a:rPr>
              <a:t>​</a:t>
            </a:r>
            <a:endParaRPr lang="en-GB" sz="12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A design code reduces the need for conversations around design 'basics' and creates an opportunity for more productive pre-app discussions</a:t>
            </a:r>
            <a:r>
              <a:rPr lang="en-GB" sz="1200" dirty="0">
                <a:solidFill>
                  <a:srgbClr val="000000"/>
                </a:solidFill>
                <a:effectLst/>
              </a:rPr>
              <a:t>​</a:t>
            </a:r>
            <a:endParaRPr lang="en-GB" sz="12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Engaging with the local community at pre-app will allow you to test your scheme for popularity and reduce the likelihood of objections at the statutory consultation phase.</a:t>
            </a:r>
            <a:r>
              <a:rPr lang="en-US" sz="1200" dirty="0">
                <a:solidFill>
                  <a:srgbClr val="000000"/>
                </a:solidFill>
                <a:effectLst/>
              </a:rPr>
              <a:t>​</a:t>
            </a:r>
            <a:endParaRPr lang="en-US" sz="1200" dirty="0">
              <a:solidFill>
                <a:srgbClr val="444444"/>
              </a:solidFill>
              <a:effectLst/>
            </a:endParaRPr>
          </a:p>
          <a:p>
            <a:pPr algn="l" rtl="0" fontAlgn="base">
              <a:buFont typeface="Arial" panose="020B0604020202020204" pitchFamily="34" charset="0"/>
              <a:buNone/>
            </a:pPr>
            <a:endParaRPr lang="en-GB" sz="1200" dirty="0">
              <a:solidFill>
                <a:srgbClr val="444444"/>
              </a:solidFill>
              <a:effectLst/>
            </a:endParaRPr>
          </a:p>
          <a:p>
            <a:pPr algn="l" rtl="0" fontAlgn="base"/>
            <a:r>
              <a:rPr lang="en-GB" sz="1800" u="none" strike="noStrike" dirty="0">
                <a:solidFill>
                  <a:srgbClr val="000000"/>
                </a:solidFill>
                <a:effectLst/>
              </a:rPr>
              <a:t>SUBMISSION AND VALIDATION</a:t>
            </a:r>
            <a:r>
              <a:rPr lang="en-US" sz="1800" dirty="0">
                <a:solidFill>
                  <a:srgbClr val="000000"/>
                </a:solidFill>
                <a:effectLst/>
              </a:rPr>
              <a:t>​</a:t>
            </a:r>
            <a:endParaRPr lang="en-US" sz="18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The process will clarify what you must submit with the application and in which formats.</a:t>
            </a:r>
            <a:r>
              <a:rPr lang="en-GB" sz="1200" dirty="0">
                <a:solidFill>
                  <a:srgbClr val="000000"/>
                </a:solidFill>
                <a:effectLst/>
              </a:rPr>
              <a:t>​</a:t>
            </a:r>
            <a:endParaRPr lang="en-GB" sz="1200" dirty="0">
              <a:solidFill>
                <a:srgbClr val="444444"/>
              </a:solidFill>
              <a:effectLst/>
            </a:endParaRPr>
          </a:p>
          <a:p>
            <a:pPr algn="l" rtl="0" fontAlgn="base">
              <a:buFont typeface="Arial" panose="020B0604020202020204" pitchFamily="34" charset="0"/>
              <a:buNone/>
            </a:pPr>
            <a:endParaRPr lang="en-GB" sz="1200" dirty="0">
              <a:solidFill>
                <a:srgbClr val="444444"/>
              </a:solidFill>
              <a:effectLst/>
            </a:endParaRPr>
          </a:p>
          <a:p>
            <a:pPr algn="l" rtl="0" fontAlgn="base"/>
            <a:r>
              <a:rPr lang="en-GB" sz="1800" u="none" strike="noStrike" dirty="0">
                <a:solidFill>
                  <a:srgbClr val="000000"/>
                </a:solidFill>
                <a:effectLst/>
              </a:rPr>
              <a:t>CONSULTATION</a:t>
            </a:r>
            <a:r>
              <a:rPr lang="en-US" sz="1800" dirty="0">
                <a:solidFill>
                  <a:srgbClr val="000000"/>
                </a:solidFill>
                <a:effectLst/>
              </a:rPr>
              <a:t>​</a:t>
            </a:r>
            <a:endParaRPr lang="en-US" sz="18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As mentioned above, this process stage should be less contentious as engaging the community and stakeholders at pre-app should result in a more popular scheme being submitted and fewer objections at this point in the planning process.</a:t>
            </a:r>
            <a:r>
              <a:rPr lang="en-GB" sz="1200" dirty="0">
                <a:solidFill>
                  <a:srgbClr val="000000"/>
                </a:solidFill>
                <a:effectLst/>
              </a:rPr>
              <a:t>​</a:t>
            </a:r>
            <a:endParaRPr lang="en-GB" sz="1200" dirty="0">
              <a:solidFill>
                <a:srgbClr val="444444"/>
              </a:solidFill>
              <a:effectLst/>
            </a:endParaRPr>
          </a:p>
          <a:p>
            <a:pPr algn="l" rtl="0" fontAlgn="base">
              <a:buFont typeface="Arial" panose="020B0604020202020204" pitchFamily="34" charset="0"/>
              <a:buNone/>
            </a:pPr>
            <a:endParaRPr lang="en-GB" sz="1200" dirty="0">
              <a:solidFill>
                <a:srgbClr val="444444"/>
              </a:solidFill>
              <a:effectLst/>
            </a:endParaRPr>
          </a:p>
          <a:p>
            <a:pPr algn="l" rtl="0" fontAlgn="base"/>
            <a:r>
              <a:rPr lang="en-GB" sz="1800" u="none" strike="noStrike" dirty="0">
                <a:solidFill>
                  <a:srgbClr val="000000"/>
                </a:solidFill>
                <a:effectLst/>
              </a:rPr>
              <a:t>ASSESSMENT/ DETERMINING APPLICATIONS:</a:t>
            </a:r>
            <a:r>
              <a:rPr lang="en-US" sz="1800" dirty="0">
                <a:solidFill>
                  <a:srgbClr val="000000"/>
                </a:solidFill>
                <a:effectLst/>
              </a:rPr>
              <a:t>​</a:t>
            </a:r>
            <a:endParaRPr lang="en-US" sz="1800" dirty="0">
              <a:solidFill>
                <a:srgbClr val="444444"/>
              </a:solidFill>
              <a:effectLst/>
            </a:endParaRPr>
          </a:p>
          <a:p>
            <a:pPr algn="l" rtl="0" fontAlgn="base"/>
            <a:r>
              <a:rPr lang="en-GB" sz="1800" u="none" strike="noStrike" dirty="0">
                <a:solidFill>
                  <a:srgbClr val="000000"/>
                </a:solidFill>
                <a:effectLst/>
              </a:rPr>
              <a:t>- The NPPF says that application decisions should be made quickly.</a:t>
            </a:r>
            <a:r>
              <a:rPr lang="en-US" sz="1800" dirty="0">
                <a:solidFill>
                  <a:srgbClr val="000000"/>
                </a:solidFill>
                <a:effectLst/>
              </a:rPr>
              <a:t>​</a:t>
            </a:r>
            <a:endParaRPr lang="en-US" sz="18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Design codes that are part of local and supplementary plans are a material consideration. When they set clear standards, this will facilitate both self-assessment and assessment by planning officers.</a:t>
            </a:r>
            <a:r>
              <a:rPr lang="en-GB" sz="1200" dirty="0">
                <a:solidFill>
                  <a:srgbClr val="000000"/>
                </a:solidFill>
                <a:effectLst/>
              </a:rPr>
              <a:t>​</a:t>
            </a:r>
            <a:endParaRPr lang="en-GB" sz="12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Agreeing conditions early is beneficial to all parties involved in the process and can speed up decision-making; there will be less interpretation needed, less confrontation, and fewer negotiations that can tend to slow down the process and be costly for applicants and the Local Planning Authority.</a:t>
            </a:r>
            <a:r>
              <a:rPr lang="en-US" sz="1200" dirty="0">
                <a:solidFill>
                  <a:srgbClr val="000000"/>
                </a:solidFill>
                <a:effectLst/>
              </a:rPr>
              <a:t>​</a:t>
            </a:r>
            <a:endParaRPr lang="en-US" sz="1200" dirty="0">
              <a:solidFill>
                <a:srgbClr val="444444"/>
              </a:solidFill>
              <a:effectLst/>
            </a:endParaRPr>
          </a:p>
          <a:p>
            <a:pPr algn="l" rtl="0" fontAlgn="base">
              <a:buFont typeface="Arial" panose="020B0604020202020204" pitchFamily="34" charset="0"/>
              <a:buNone/>
            </a:pPr>
            <a:endParaRPr lang="en-GB" sz="1200" dirty="0">
              <a:solidFill>
                <a:srgbClr val="444444"/>
              </a:solidFill>
              <a:effectLst/>
            </a:endParaRPr>
          </a:p>
          <a:p>
            <a:pPr algn="l" rtl="0" fontAlgn="base"/>
            <a:r>
              <a:rPr lang="en-GB" sz="1800" u="none" strike="noStrike" dirty="0">
                <a:solidFill>
                  <a:srgbClr val="000000"/>
                </a:solidFill>
                <a:effectLst/>
              </a:rPr>
              <a:t>Local Planning Committee</a:t>
            </a:r>
            <a:r>
              <a:rPr lang="en-US" sz="1800" dirty="0">
                <a:solidFill>
                  <a:srgbClr val="000000"/>
                </a:solidFill>
                <a:effectLst/>
              </a:rPr>
              <a:t>​</a:t>
            </a:r>
            <a:endParaRPr lang="en-US" sz="18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Design code makes it easier to assess and determine applications against clear requirements so the Local Planning Committee can make an informed decision on the compliance of an application.</a:t>
            </a:r>
            <a:r>
              <a:rPr lang="en-GB" sz="1200" dirty="0">
                <a:solidFill>
                  <a:srgbClr val="000000"/>
                </a:solidFill>
                <a:effectLst/>
              </a:rPr>
              <a:t>​</a:t>
            </a:r>
            <a:endParaRPr lang="en-GB" sz="1200" dirty="0">
              <a:solidFill>
                <a:srgbClr val="444444"/>
              </a:solidFill>
              <a:effectLst/>
            </a:endParaRPr>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24</a:t>
            </a:fld>
            <a:endParaRPr lang="en-US"/>
          </a:p>
        </p:txBody>
      </p:sp>
    </p:spTree>
    <p:extLst>
      <p:ext uri="{BB962C8B-B14F-4D97-AF65-F5344CB8AC3E}">
        <p14:creationId xmlns:p14="http://schemas.microsoft.com/office/powerpoint/2010/main" val="3265573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NPPF suggests that the supply of large numbers of new homes can often be best achieved through planning for larger-scale development, such as new settlements or significant extensions to existing villages and towns, provided they are well-located, designed and supported by the necessary infrastructure and facilities (including a genuine choice of transport modes). For larger schemes, such as phased developments, design codes can help to maintain consistency in the delivery of development over a longer period.</a:t>
            </a:r>
          </a:p>
          <a:p>
            <a:endParaRPr lang="en-GB" dirty="0"/>
          </a:p>
          <a:p>
            <a:r>
              <a:rPr lang="en-GB" dirty="0"/>
              <a:t>Working with the support of their communities and with other authorities if appropriate, strategic policy-making authorities should identify suitable locations for such development where this can help to meet identified needs sustainably. To do so, local authorities are expected to:</a:t>
            </a:r>
          </a:p>
          <a:p>
            <a:r>
              <a:rPr lang="en-GB" dirty="0"/>
              <a:t>- Set clear expectations for the quality of the places to be created and how this can be maintained (such as by following Garden City principles); ensure that appropriate tools such as masterplans and design guides or codes are used to secure a variety of well-designed and beautiful homes to meet the needs of different groups in the community </a:t>
            </a:r>
          </a:p>
          <a:p>
            <a:pPr marL="171450" indent="-171450">
              <a:buFontTx/>
              <a:buChar char="-"/>
            </a:pPr>
            <a:r>
              <a:rPr lang="en-GB" dirty="0"/>
              <a:t> Use area-based character assessments, design guides and codes, and masterplans to help ensure that land is used efficiently while also creating beautiful and sustainable places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Where there is an existing or anticipated shortage of land for meeting identified housing needs, planning policies and decisions must avoid homes being built at low densities and ensure that developments make optimal use of the potential of each site.</a:t>
            </a:r>
          </a:p>
          <a:p>
            <a:endParaRPr lang="en-GB" dirty="0"/>
          </a:p>
          <a:p>
            <a:r>
              <a:rPr lang="en-GB" dirty="0"/>
              <a:t>They can help facilitate modern construction methods and should not constrain technical and environmental innovation.</a:t>
            </a:r>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25</a:t>
            </a:fld>
            <a:endParaRPr lang="en-US"/>
          </a:p>
        </p:txBody>
      </p:sp>
    </p:spTree>
    <p:extLst>
      <p:ext uri="{BB962C8B-B14F-4D97-AF65-F5344CB8AC3E}">
        <p14:creationId xmlns:p14="http://schemas.microsoft.com/office/powerpoint/2010/main" val="2816992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effectLst/>
                <a:ea typeface="Calibri" panose="020F0502020204030204" pitchFamily="34" charset="0"/>
                <a:cs typeface="Times New Roman" panose="02020603050405020304" pitchFamily="18" charset="0"/>
              </a:rPr>
              <a:t>We know that highway authorities operate under different regulations and other authority controls.</a:t>
            </a:r>
          </a:p>
          <a:p>
            <a:pPr marL="0" indent="0">
              <a:buNone/>
            </a:pPr>
            <a:endParaRPr lang="en-GB" sz="1200" dirty="0">
              <a:effectLst/>
              <a:cs typeface="Times New Roman" panose="02020603050405020304" pitchFamily="18" charset="0"/>
            </a:endParaRPr>
          </a:p>
          <a:p>
            <a:pPr marL="0" indent="0">
              <a:buNone/>
            </a:pPr>
            <a:r>
              <a:rPr lang="en-GB" sz="1200" dirty="0">
                <a:effectLst/>
                <a:cs typeface="Times New Roman" panose="02020603050405020304" pitchFamily="18" charset="0"/>
              </a:rPr>
              <a:t>We are developing a new design code, as mandated by the NPPF. </a:t>
            </a:r>
          </a:p>
          <a:p>
            <a:pPr marL="0" indent="0">
              <a:buNone/>
            </a:pPr>
            <a:r>
              <a:rPr lang="en-GB" sz="1200" dirty="0">
                <a:effectLst/>
                <a:cs typeface="Times New Roman" panose="02020603050405020304" pitchFamily="18" charset="0"/>
              </a:rPr>
              <a:t>Design codes build on a local vision developed with the community to make the results popular and well-received.</a:t>
            </a:r>
          </a:p>
          <a:p>
            <a:pPr marL="0" indent="0">
              <a:buNone/>
            </a:pPr>
            <a:r>
              <a:rPr lang="en-GB" sz="1200" dirty="0">
                <a:effectLst/>
                <a:cs typeface="Times New Roman" panose="02020603050405020304" pitchFamily="18" charset="0"/>
              </a:rPr>
              <a:t>We thought this provided a great opportunity to talk to you about how highway standards might be updated to align with what our community says they want and need from where they live, work and play. </a:t>
            </a:r>
            <a:endParaRPr lang="en-US" sz="1000" dirty="0">
              <a:effectLs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r>
              <a:rPr lang="en-GB" sz="1200" kern="100" dirty="0">
                <a:effectLst/>
                <a:ea typeface="Calibri" panose="020F0502020204030204" pitchFamily="34" charset="0"/>
                <a:cs typeface="Times New Roman" panose="02020603050405020304" pitchFamily="18" charset="0"/>
              </a:rPr>
              <a:t>Many exemplar and precedent schemes were achievable within budget, most of which were trialled successfully during and post-COVID. These are pleasant and sustainable places </a:t>
            </a:r>
            <a:r>
              <a:rPr lang="en-GB" sz="1200" dirty="0">
                <a:effectLst/>
                <a:ea typeface="Calibri" panose="020F0502020204030204" pitchFamily="34" charset="0"/>
                <a:cs typeface="Times New Roman" panose="02020603050405020304" pitchFamily="18" charset="0"/>
              </a:rPr>
              <a:t>in other parts of the country. </a:t>
            </a:r>
            <a:endParaRPr lang="en-US" sz="1000" dirty="0">
              <a:effectLst/>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26</a:t>
            </a:fld>
            <a:endParaRPr lang="en-US"/>
          </a:p>
        </p:txBody>
      </p:sp>
    </p:spTree>
    <p:extLst>
      <p:ext uri="{BB962C8B-B14F-4D97-AF65-F5344CB8AC3E}">
        <p14:creationId xmlns:p14="http://schemas.microsoft.com/office/powerpoint/2010/main" val="3578203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en-US" sz="1200" dirty="0">
                <a:solidFill>
                  <a:srgbClr val="3F3F3F"/>
                </a:solidFill>
                <a:effectLst/>
                <a:ea typeface="Calibri" panose="020F0502020204030204" pitchFamily="34" charset="0"/>
                <a:cs typeface="Helvetica" pitchFamily="2" charset="0"/>
              </a:rPr>
              <a:t>Design codes define key design principles that address repeated and common design problems</a:t>
            </a:r>
            <a:r>
              <a:rPr lang="en-GB" sz="1200" dirty="0">
                <a:solidFill>
                  <a:srgbClr val="3F3F3F"/>
                </a:solidFill>
                <a:effectLst/>
                <a:ea typeface="Calibri" panose="020F0502020204030204" pitchFamily="34" charset="0"/>
                <a:cs typeface="Helvetica" pitchFamily="2" charset="0"/>
              </a:rPr>
              <a:t>. </a:t>
            </a:r>
            <a:r>
              <a:rPr lang="en-US" sz="1200" dirty="0">
                <a:solidFill>
                  <a:srgbClr val="3F3F3F"/>
                </a:solidFill>
                <a:effectLst/>
                <a:ea typeface="Calibri" panose="020F0502020204030204" pitchFamily="34" charset="0"/>
                <a:cs typeface="Helvetica" pitchFamily="2" charset="0"/>
              </a:rPr>
              <a:t>They have specific and quantifiable targets to enforce design quality and ensure we receive proposals suited to our local area’s context, aspirations, or needs.</a:t>
            </a:r>
            <a:r>
              <a:rPr lang="en-GB" sz="1200" dirty="0">
                <a:effectLst/>
                <a:ea typeface="Calibri" panose="020F0502020204030204" pitchFamily="34" charset="0"/>
                <a:cs typeface="Times New Roman" panose="02020603050405020304" pitchFamily="18" charset="0"/>
              </a:rPr>
              <a:t> </a:t>
            </a:r>
            <a:r>
              <a:rPr lang="en-GB" sz="1200" dirty="0">
                <a:solidFill>
                  <a:srgbClr val="3F3F3F"/>
                </a:solidFill>
                <a:effectLst/>
                <a:ea typeface="Calibri" panose="020F0502020204030204" pitchFamily="34" charset="0"/>
                <a:cs typeface="Helvetica" pitchFamily="2" charset="0"/>
              </a:rPr>
              <a:t>This will reduce the likelihood of receiving non-compliant and poor-quality planning applications. </a:t>
            </a:r>
            <a:endParaRPr lang="en-US" sz="1050" dirty="0"/>
          </a:p>
          <a:p>
            <a:pPr>
              <a:lnSpc>
                <a:spcPct val="107000"/>
              </a:lnSpc>
              <a:spcAft>
                <a:spcPts val="800"/>
              </a:spcAft>
            </a:pPr>
            <a:endParaRPr lang="en-US" sz="1000" dirty="0"/>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27</a:t>
            </a:fld>
            <a:endParaRPr lang="en-US"/>
          </a:p>
        </p:txBody>
      </p:sp>
    </p:spTree>
    <p:extLst>
      <p:ext uri="{BB962C8B-B14F-4D97-AF65-F5344CB8AC3E}">
        <p14:creationId xmlns:p14="http://schemas.microsoft.com/office/powerpoint/2010/main" val="157049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163732-823E-F946-BCA8-AD5A10DCD3D5}" type="slidenum">
              <a:rPr lang="en-US" smtClean="0"/>
              <a:pPr/>
              <a:t>7</a:t>
            </a:fld>
            <a:endParaRPr lang="en-US"/>
          </a:p>
        </p:txBody>
      </p:sp>
    </p:spTree>
    <p:extLst>
      <p:ext uri="{BB962C8B-B14F-4D97-AF65-F5344CB8AC3E}">
        <p14:creationId xmlns:p14="http://schemas.microsoft.com/office/powerpoint/2010/main" val="2195264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28</a:t>
            </a:fld>
            <a:endParaRPr lang="en-US"/>
          </a:p>
        </p:txBody>
      </p:sp>
    </p:spTree>
    <p:extLst>
      <p:ext uri="{BB962C8B-B14F-4D97-AF65-F5344CB8AC3E}">
        <p14:creationId xmlns:p14="http://schemas.microsoft.com/office/powerpoint/2010/main" val="757436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1000"/>
          </a:p>
          <a:p>
            <a:endParaRPr lang="en-US"/>
          </a:p>
        </p:txBody>
      </p:sp>
      <p:sp>
        <p:nvSpPr>
          <p:cNvPr id="4" name="Slide Number Placeholder 3"/>
          <p:cNvSpPr>
            <a:spLocks noGrp="1"/>
          </p:cNvSpPr>
          <p:nvPr>
            <p:ph type="sldNum" sz="quarter" idx="5"/>
          </p:nvPr>
        </p:nvSpPr>
        <p:spPr/>
        <p:txBody>
          <a:bodyPr/>
          <a:lstStyle/>
          <a:p>
            <a:fld id="{A1163732-823E-F946-BCA8-AD5A10DCD3D5}" type="slidenum">
              <a:rPr lang="en-US" smtClean="0"/>
              <a:t>29</a:t>
            </a:fld>
            <a:endParaRPr lang="en-US"/>
          </a:p>
        </p:txBody>
      </p:sp>
    </p:spTree>
    <p:extLst>
      <p:ext uri="{BB962C8B-B14F-4D97-AF65-F5344CB8AC3E}">
        <p14:creationId xmlns:p14="http://schemas.microsoft.com/office/powerpoint/2010/main" val="4231658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solidFill>
                <a:srgbClr val="3F3F3F"/>
              </a:solidFill>
              <a:effectLst/>
              <a:ea typeface="Calibri" panose="020F0502020204030204" pitchFamily="34" charset="0"/>
              <a:cs typeface="Helvetica"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solidFill>
                <a:srgbClr val="3F3F3F"/>
              </a:solidFill>
              <a:effectLst/>
              <a:ea typeface="Calibri" panose="020F0502020204030204" pitchFamily="34" charset="0"/>
              <a:cs typeface="Helvetica"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solidFill>
                <a:srgbClr val="3F3F3F"/>
              </a:solidFill>
              <a:effectLst/>
              <a:ea typeface="Calibri" panose="020F0502020204030204" pitchFamily="34" charset="0"/>
              <a:cs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30</a:t>
            </a:fld>
            <a:endParaRPr lang="en-US"/>
          </a:p>
        </p:txBody>
      </p:sp>
    </p:spTree>
    <p:extLst>
      <p:ext uri="{BB962C8B-B14F-4D97-AF65-F5344CB8AC3E}">
        <p14:creationId xmlns:p14="http://schemas.microsoft.com/office/powerpoint/2010/main" val="1427325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200" u="none" strike="noStrike" dirty="0">
                <a:solidFill>
                  <a:srgbClr val="000000"/>
                </a:solidFill>
                <a:effectLst/>
              </a:rPr>
              <a:t>Design codes front-load the planning process, so you can use the design codes to brief designers and develop and submit compliant applications that are more likely to be successful. This results in an easier and faster planning process for all parties.</a:t>
            </a:r>
            <a:r>
              <a:rPr lang="en-US" sz="1200" dirty="0">
                <a:solidFill>
                  <a:srgbClr val="000000"/>
                </a:solidFill>
                <a:effectLst/>
              </a:rPr>
              <a:t>​</a:t>
            </a:r>
            <a:endParaRPr lang="en-US" sz="1200" dirty="0">
              <a:solidFill>
                <a:srgbClr val="444444"/>
              </a:solidFill>
              <a:effectLst/>
            </a:endParaRPr>
          </a:p>
          <a:p>
            <a:pPr algn="l" rtl="0" fontAlgn="base"/>
            <a:r>
              <a:rPr lang="en-GB" sz="1800" dirty="0">
                <a:solidFill>
                  <a:srgbClr val="000000"/>
                </a:solidFill>
                <a:effectLst/>
              </a:rPr>
              <a:t>​</a:t>
            </a:r>
            <a:endParaRPr lang="en-GB" sz="1800" dirty="0">
              <a:solidFill>
                <a:srgbClr val="444444"/>
              </a:solidFill>
              <a:effectLst/>
            </a:endParaRPr>
          </a:p>
          <a:p>
            <a:pPr algn="l" rtl="0" fontAlgn="base"/>
            <a:r>
              <a:rPr lang="en-GB" sz="1800" u="none" strike="noStrike" dirty="0">
                <a:solidFill>
                  <a:srgbClr val="000000"/>
                </a:solidFill>
                <a:effectLst/>
              </a:rPr>
              <a:t>PRE-APP</a:t>
            </a:r>
            <a:r>
              <a:rPr lang="en-US" sz="1800" dirty="0">
                <a:solidFill>
                  <a:srgbClr val="000000"/>
                </a:solidFill>
                <a:effectLst/>
              </a:rPr>
              <a:t>​</a:t>
            </a:r>
            <a:endParaRPr lang="en-US" sz="18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Take maximum advantage of the pre-application stage and use the design code as a compliance checker before submitting a planning application</a:t>
            </a:r>
            <a:r>
              <a:rPr lang="en-GB" sz="1200" dirty="0">
                <a:solidFill>
                  <a:srgbClr val="000000"/>
                </a:solidFill>
                <a:effectLst/>
              </a:rPr>
              <a:t>​</a:t>
            </a:r>
            <a:endParaRPr lang="en-GB" sz="12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The more issues that can be resolved at the pre-application stage, the less costly and time-consuming the process will be.</a:t>
            </a:r>
            <a:r>
              <a:rPr lang="en-GB" sz="1200" dirty="0">
                <a:solidFill>
                  <a:srgbClr val="000000"/>
                </a:solidFill>
                <a:effectLst/>
              </a:rPr>
              <a:t>​</a:t>
            </a:r>
            <a:endParaRPr lang="en-GB" sz="12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A design code reduces the need for conversations around design 'basics' and creates an opportunity for more productive pre-app discussions</a:t>
            </a:r>
            <a:r>
              <a:rPr lang="en-GB" sz="1200" dirty="0">
                <a:solidFill>
                  <a:srgbClr val="000000"/>
                </a:solidFill>
                <a:effectLst/>
              </a:rPr>
              <a:t>​. </a:t>
            </a:r>
            <a:r>
              <a:rPr lang="en-GB" sz="1800" dirty="0">
                <a:solidFill>
                  <a:srgbClr val="000000"/>
                </a:solidFill>
                <a:effectLst/>
                <a:latin typeface="HelveticaNeueLT Pro 55 Roman" panose="020B0604020202020204" pitchFamily="34" charset="0"/>
              </a:rPr>
              <a:t>This</a:t>
            </a:r>
            <a:r>
              <a:rPr lang="en-GB" sz="1800" dirty="0">
                <a:effectLst/>
                <a:latin typeface="HelveticaNeueLT Pro 55 Roman" panose="020B0604020202020204" pitchFamily="34" charset="0"/>
              </a:rPr>
              <a:t> will also save you time and money and give you more confidence that design expectations won't change once you submit a proposal</a:t>
            </a:r>
            <a:endParaRPr lang="en-GB" sz="12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Engaging with the local community at pre-app will allow you to test your scheme for popularity and reduce the likelihood of objections at the statutory consultation phase.</a:t>
            </a:r>
            <a:r>
              <a:rPr lang="en-US" sz="1200" dirty="0">
                <a:solidFill>
                  <a:srgbClr val="000000"/>
                </a:solidFill>
                <a:effectLst/>
              </a:rPr>
              <a:t>​</a:t>
            </a:r>
            <a:endParaRPr lang="en-US" sz="1200" dirty="0">
              <a:solidFill>
                <a:srgbClr val="444444"/>
              </a:solidFill>
              <a:effectLst/>
            </a:endParaRPr>
          </a:p>
          <a:p>
            <a:pPr algn="l" rtl="0" fontAlgn="base">
              <a:buFont typeface="Arial" panose="020B0604020202020204" pitchFamily="34" charset="0"/>
              <a:buNone/>
            </a:pPr>
            <a:endParaRPr lang="en-GB" sz="1200" dirty="0">
              <a:solidFill>
                <a:srgbClr val="444444"/>
              </a:solidFill>
              <a:effectLst/>
            </a:endParaRPr>
          </a:p>
          <a:p>
            <a:pPr algn="l" rtl="0" fontAlgn="base"/>
            <a:r>
              <a:rPr lang="en-GB" sz="1800" u="none" strike="noStrike" dirty="0">
                <a:solidFill>
                  <a:srgbClr val="000000"/>
                </a:solidFill>
                <a:effectLst/>
              </a:rPr>
              <a:t>SUBMISSION AND VALIDATION</a:t>
            </a:r>
            <a:r>
              <a:rPr lang="en-US" sz="1800" dirty="0">
                <a:solidFill>
                  <a:srgbClr val="000000"/>
                </a:solidFill>
                <a:effectLst/>
              </a:rPr>
              <a:t>​</a:t>
            </a:r>
            <a:endParaRPr lang="en-US" sz="18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The process will clarify what you need to submit with the application and in which formats.</a:t>
            </a:r>
            <a:r>
              <a:rPr lang="en-GB" sz="1200" dirty="0">
                <a:solidFill>
                  <a:srgbClr val="000000"/>
                </a:solidFill>
                <a:effectLst/>
              </a:rPr>
              <a:t>​</a:t>
            </a:r>
            <a:endParaRPr lang="en-GB" sz="1200" dirty="0">
              <a:solidFill>
                <a:srgbClr val="444444"/>
              </a:solidFill>
              <a:effectLst/>
            </a:endParaRPr>
          </a:p>
          <a:p>
            <a:pPr algn="l" rtl="0" fontAlgn="base">
              <a:buFont typeface="Arial" panose="020B0604020202020204" pitchFamily="34" charset="0"/>
              <a:buNone/>
            </a:pPr>
            <a:endParaRPr lang="en-GB" sz="1200" dirty="0">
              <a:solidFill>
                <a:srgbClr val="444444"/>
              </a:solidFill>
              <a:effectLst/>
            </a:endParaRPr>
          </a:p>
          <a:p>
            <a:pPr algn="l" rtl="0" fontAlgn="base"/>
            <a:r>
              <a:rPr lang="en-GB" sz="1800" u="none" strike="noStrike" dirty="0">
                <a:solidFill>
                  <a:srgbClr val="000000"/>
                </a:solidFill>
                <a:effectLst/>
              </a:rPr>
              <a:t>CONSULTATION</a:t>
            </a:r>
            <a:r>
              <a:rPr lang="en-US" sz="1800" dirty="0">
                <a:solidFill>
                  <a:srgbClr val="000000"/>
                </a:solidFill>
                <a:effectLst/>
              </a:rPr>
              <a:t>​</a:t>
            </a:r>
            <a:endParaRPr lang="en-US" sz="18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As mentioned above, this stage of the process should be less contentious as engaging the community and stakeholders at pre-app should result in a more popular scheme being submitted, and fewer objections at this point in the planning process.</a:t>
            </a:r>
            <a:r>
              <a:rPr lang="en-GB" sz="1200" dirty="0">
                <a:solidFill>
                  <a:srgbClr val="000000"/>
                </a:solidFill>
                <a:effectLst/>
              </a:rPr>
              <a:t>​</a:t>
            </a:r>
            <a:endParaRPr lang="en-GB" sz="1200" dirty="0">
              <a:solidFill>
                <a:srgbClr val="444444"/>
              </a:solidFill>
              <a:effectLst/>
            </a:endParaRPr>
          </a:p>
          <a:p>
            <a:pPr algn="l" rtl="0" fontAlgn="base">
              <a:buFont typeface="Arial" panose="020B0604020202020204" pitchFamily="34" charset="0"/>
              <a:buNone/>
            </a:pPr>
            <a:endParaRPr lang="en-GB" sz="1200" dirty="0">
              <a:solidFill>
                <a:srgbClr val="444444"/>
              </a:solidFill>
              <a:effectLst/>
            </a:endParaRPr>
          </a:p>
          <a:p>
            <a:pPr algn="l" rtl="0" fontAlgn="base"/>
            <a:r>
              <a:rPr lang="en-GB" sz="1800" u="none" strike="noStrike" dirty="0">
                <a:solidFill>
                  <a:srgbClr val="000000"/>
                </a:solidFill>
                <a:effectLst/>
              </a:rPr>
              <a:t>ASSESSMENT/ DETERMINING APPLICATIONS:</a:t>
            </a:r>
            <a:r>
              <a:rPr lang="en-US" sz="1800" dirty="0">
                <a:solidFill>
                  <a:srgbClr val="000000"/>
                </a:solidFill>
                <a:effectLst/>
              </a:rPr>
              <a:t>​</a:t>
            </a:r>
            <a:endParaRPr lang="en-US" sz="1800" dirty="0">
              <a:solidFill>
                <a:srgbClr val="444444"/>
              </a:solidFill>
              <a:effectLst/>
            </a:endParaRPr>
          </a:p>
          <a:p>
            <a:pPr algn="l" rtl="0" fontAlgn="base"/>
            <a:r>
              <a:rPr lang="en-GB" sz="1800" u="none" strike="noStrike" dirty="0">
                <a:solidFill>
                  <a:srgbClr val="000000"/>
                </a:solidFill>
                <a:effectLst/>
              </a:rPr>
              <a:t>- The NPPF says that decisions on applications should be made as quickly as possible.</a:t>
            </a:r>
            <a:r>
              <a:rPr lang="en-US" sz="1800" dirty="0">
                <a:solidFill>
                  <a:srgbClr val="000000"/>
                </a:solidFill>
                <a:effectLst/>
              </a:rPr>
              <a:t>​</a:t>
            </a:r>
            <a:endParaRPr lang="en-US" sz="18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Design codes that are part of local and supplementary plans are a material consideration. When they set clear standards, this will facilitate both self-assessment and assessment by planning officers.</a:t>
            </a:r>
            <a:r>
              <a:rPr lang="en-GB" sz="1200" dirty="0">
                <a:solidFill>
                  <a:srgbClr val="000000"/>
                </a:solidFill>
                <a:effectLst/>
              </a:rPr>
              <a:t>​</a:t>
            </a:r>
            <a:endParaRPr lang="en-GB" sz="12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Agreeing conditions early is beneficial to all parties involved in the process and can speed up decision-making; there will be less interpretation needed, less confrontation, and fewer negotiations that can tend to slow down the process and be costly for applicants and the Local Planning Authority.</a:t>
            </a:r>
            <a:r>
              <a:rPr lang="en-US" sz="1200" dirty="0">
                <a:solidFill>
                  <a:srgbClr val="000000"/>
                </a:solidFill>
                <a:effectLst/>
              </a:rPr>
              <a:t>​</a:t>
            </a:r>
            <a:endParaRPr lang="en-US" sz="1200" dirty="0">
              <a:solidFill>
                <a:srgbClr val="444444"/>
              </a:solidFill>
              <a:effectLst/>
            </a:endParaRPr>
          </a:p>
          <a:p>
            <a:pPr algn="l" rtl="0" fontAlgn="base">
              <a:buFont typeface="Arial" panose="020B0604020202020204" pitchFamily="34" charset="0"/>
              <a:buNone/>
            </a:pPr>
            <a:endParaRPr lang="en-GB" sz="1200" dirty="0">
              <a:solidFill>
                <a:srgbClr val="444444"/>
              </a:solidFill>
              <a:effectLst/>
            </a:endParaRPr>
          </a:p>
          <a:p>
            <a:pPr algn="l" rtl="0" fontAlgn="base"/>
            <a:r>
              <a:rPr lang="en-GB" sz="1800" u="none" strike="noStrike" dirty="0">
                <a:solidFill>
                  <a:srgbClr val="000000"/>
                </a:solidFill>
                <a:effectLst/>
              </a:rPr>
              <a:t>Local Planning Committee</a:t>
            </a:r>
            <a:r>
              <a:rPr lang="en-US" sz="1800" dirty="0">
                <a:solidFill>
                  <a:srgbClr val="000000"/>
                </a:solidFill>
                <a:effectLst/>
              </a:rPr>
              <a:t>​</a:t>
            </a:r>
            <a:endParaRPr lang="en-US" sz="1800" dirty="0">
              <a:solidFill>
                <a:srgbClr val="444444"/>
              </a:solidFill>
              <a:effectLst/>
            </a:endParaRPr>
          </a:p>
          <a:p>
            <a:pPr algn="l" rtl="0" fontAlgn="base">
              <a:buFont typeface="Arial" panose="020B0604020202020204" pitchFamily="34" charset="0"/>
              <a:buChar char="•"/>
            </a:pPr>
            <a:r>
              <a:rPr lang="en-GB" sz="1200" u="none" strike="noStrike" dirty="0">
                <a:solidFill>
                  <a:srgbClr val="000000"/>
                </a:solidFill>
                <a:effectLst/>
              </a:rPr>
              <a:t>The design code makes it easier to assess and determine applications against clear requirements so the Local Planning Committee can make an informed decision on the compliance of an application.</a:t>
            </a:r>
            <a:r>
              <a:rPr lang="en-GB" sz="1200" dirty="0">
                <a:solidFill>
                  <a:srgbClr val="000000"/>
                </a:solidFill>
                <a:effectLst/>
              </a:rPr>
              <a:t>​</a:t>
            </a:r>
            <a:endParaRPr lang="en-GB" sz="1200" dirty="0">
              <a:solidFill>
                <a:srgbClr val="444444"/>
              </a:solidFill>
              <a:effectLst/>
            </a:endParaRPr>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31</a:t>
            </a:fld>
            <a:endParaRPr lang="en-US"/>
          </a:p>
        </p:txBody>
      </p:sp>
    </p:spTree>
    <p:extLst>
      <p:ext uri="{BB962C8B-B14F-4D97-AF65-F5344CB8AC3E}">
        <p14:creationId xmlns:p14="http://schemas.microsoft.com/office/powerpoint/2010/main" val="3328862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1000"/>
          </a:p>
          <a:p>
            <a:r>
              <a:rPr lang="en-US"/>
              <a:t>Engaging with us during the development of this local design code is an opportunity to: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t>• share your challenges with us, and understand the local authority’s challenges</a:t>
            </a:r>
          </a:p>
          <a:p>
            <a:pPr lvl="1"/>
            <a:r>
              <a:rPr lang="en-US"/>
              <a:t>• input into the design code, and be part of the testing of the design code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t>• learn what the community’s aspirations are (doing so will help you to submit development proposals that will be supported locally, and likely receive fewer objections at consultation stage)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t>• engage with other key stakeholders</a:t>
            </a:r>
          </a:p>
          <a:p>
            <a:pPr lvl="1"/>
            <a:endParaRPr lang="en-US"/>
          </a:p>
          <a:p>
            <a:endParaRPr lang="en-US"/>
          </a:p>
        </p:txBody>
      </p:sp>
      <p:sp>
        <p:nvSpPr>
          <p:cNvPr id="4" name="Slide Number Placeholder 3"/>
          <p:cNvSpPr>
            <a:spLocks noGrp="1"/>
          </p:cNvSpPr>
          <p:nvPr>
            <p:ph type="sldNum" sz="quarter" idx="5"/>
          </p:nvPr>
        </p:nvSpPr>
        <p:spPr/>
        <p:txBody>
          <a:bodyPr/>
          <a:lstStyle/>
          <a:p>
            <a:fld id="{A1163732-823E-F946-BCA8-AD5A10DCD3D5}" type="slidenum">
              <a:rPr lang="en-US" smtClean="0"/>
              <a:t>32</a:t>
            </a:fld>
            <a:endParaRPr lang="en-US"/>
          </a:p>
        </p:txBody>
      </p:sp>
    </p:spTree>
    <p:extLst>
      <p:ext uri="{BB962C8B-B14F-4D97-AF65-F5344CB8AC3E}">
        <p14:creationId xmlns:p14="http://schemas.microsoft.com/office/powerpoint/2010/main" val="77403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benefits of developing a local design code:</a:t>
            </a:r>
          </a:p>
          <a:p>
            <a:endParaRPr lang="en-US" dirty="0"/>
          </a:p>
          <a:p>
            <a:pPr marL="171450" indent="-171450">
              <a:buFontTx/>
              <a:buChar char="-"/>
              <a:defRPr/>
            </a:pPr>
            <a:r>
              <a:rPr lang="en-US" sz="1200" dirty="0"/>
              <a:t>We can use the design code and examples of its implementation to train future officers so that understanding of ‘high-quality design’ and feeling empowered to refuse is embedded. It will help to create a culture of delivering high-quality places for our community. Setting clear design standards</a:t>
            </a:r>
            <a:endParaRPr lang="en-US" dirty="0"/>
          </a:p>
          <a:p>
            <a:pPr marL="171450" indent="-171450">
              <a:buFontTx/>
              <a:buChar char="-"/>
              <a:defRPr/>
            </a:pPr>
            <a:r>
              <a:rPr lang="en-GB" sz="1200" dirty="0">
                <a:effectLst/>
                <a:latin typeface="HelveticaNeueLT Pro 55 Roman" panose="020B0604020202020204" pitchFamily="34" charset="0"/>
                <a:ea typeface="Arial" panose="020B0604020202020204" pitchFamily="34" charset="0"/>
              </a:rPr>
              <a:t>can be used </a:t>
            </a:r>
            <a:r>
              <a:rPr lang="en-GB" sz="1800" dirty="0">
                <a:effectLst/>
                <a:latin typeface="HelveticaNeueLT Pro 55 Roman" panose="020B0604020202020204" pitchFamily="34" charset="0"/>
              </a:rPr>
              <a:t>to support plans for investment</a:t>
            </a:r>
            <a:r>
              <a:rPr lang="en-GB" sz="1200" dirty="0">
                <a:latin typeface="HelveticaNeueLT Pro 55 Roman" panose="020B0604020202020204" pitchFamily="34" charset="0"/>
                <a:ea typeface="Arial" panose="020B0604020202020204" pitchFamily="34" charset="0"/>
              </a:rPr>
              <a:t>, when bidding or competing for external funding by our partners and stakeholders.  A design code can give greater certainty that their plans fit within an overall comprehensive plan.  It can also show businesses wanting to come into the area </a:t>
            </a:r>
            <a:r>
              <a:rPr lang="en-GB" sz="1200" dirty="0">
                <a:effectLst/>
                <a:latin typeface="HelveticaNeueLT Pro 55 Roman" panose="020B0604020202020204" pitchFamily="34" charset="0"/>
                <a:ea typeface="Calibri" panose="020F0502020204030204" pitchFamily="34" charset="0"/>
              </a:rPr>
              <a:t>how important the environment and sense of place are for the </a:t>
            </a:r>
            <a:r>
              <a:rPr lang="en-US" sz="1200" dirty="0">
                <a:effectLst/>
                <a:latin typeface="HelveticaNeueLT Pro 55 Roman" panose="020B0604020202020204" pitchFamily="34" charset="0"/>
                <a:ea typeface="Calibri" panose="020F0502020204030204" pitchFamily="34" charset="0"/>
              </a:rPr>
              <a:t> LA</a:t>
            </a: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33</a:t>
            </a:fld>
            <a:endParaRPr lang="en-US"/>
          </a:p>
        </p:txBody>
      </p:sp>
    </p:spTree>
    <p:extLst>
      <p:ext uri="{BB962C8B-B14F-4D97-AF65-F5344CB8AC3E}">
        <p14:creationId xmlns:p14="http://schemas.microsoft.com/office/powerpoint/2010/main" val="2168618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solidFill>
                <a:srgbClr val="3F3F3F"/>
              </a:solidFill>
              <a:effectLst/>
              <a:ea typeface="Calibri" panose="020F0502020204030204" pitchFamily="34" charset="0"/>
              <a:cs typeface="Helvetica" pitchFamily="2" charset="0"/>
            </a:endParaRPr>
          </a:p>
          <a:p>
            <a:pPr algn="l">
              <a:buFont typeface="+mj-lt"/>
              <a:buAutoNum type="arabicPeriod"/>
            </a:pPr>
            <a:r>
              <a:rPr lang="en-GB" b="1" i="0" dirty="0">
                <a:solidFill>
                  <a:srgbClr val="374151"/>
                </a:solidFill>
                <a:effectLst/>
                <a:latin typeface="HelveticaNeueLT Pro 55 Roman" panose="020B0604020202020204" pitchFamily="34" charset="0"/>
              </a:rPr>
              <a:t>Democratising the engagement process:</a:t>
            </a:r>
            <a:r>
              <a:rPr lang="en-GB" b="0" i="0" dirty="0">
                <a:solidFill>
                  <a:srgbClr val="374151"/>
                </a:solidFill>
                <a:effectLst/>
                <a:latin typeface="HelveticaNeueLT Pro 55 Roman" panose="020B0604020202020204" pitchFamily="34" charset="0"/>
              </a:rPr>
              <a:t> Design codes involve communities in a collaborative process, fostering community input and shared decision-making.</a:t>
            </a:r>
          </a:p>
          <a:p>
            <a:pPr algn="l">
              <a:buFont typeface="+mj-lt"/>
              <a:buAutoNum type="arabicPeriod"/>
            </a:pPr>
            <a:r>
              <a:rPr lang="en-GB" b="1" i="0" dirty="0">
                <a:solidFill>
                  <a:srgbClr val="374151"/>
                </a:solidFill>
                <a:effectLst/>
                <a:latin typeface="HelveticaNeueLT Pro 55 Roman" panose="020B0604020202020204" pitchFamily="34" charset="0"/>
              </a:rPr>
              <a:t>Communities have weight in planning decisions:</a:t>
            </a:r>
            <a:r>
              <a:rPr lang="en-GB" b="0" i="0" dirty="0">
                <a:solidFill>
                  <a:srgbClr val="374151"/>
                </a:solidFill>
                <a:effectLst/>
                <a:latin typeface="HelveticaNeueLT Pro 55 Roman" panose="020B0604020202020204" pitchFamily="34" charset="0"/>
              </a:rPr>
              <a:t> By incorporating local aspirations, councillors can better represent their constituents and ensure development aligns with community expectations.</a:t>
            </a:r>
          </a:p>
          <a:p>
            <a:pPr algn="l">
              <a:buFont typeface="+mj-lt"/>
              <a:buAutoNum type="arabicPeriod"/>
            </a:pPr>
            <a:r>
              <a:rPr lang="en-GB" b="1" i="0" dirty="0">
                <a:solidFill>
                  <a:srgbClr val="374151"/>
                </a:solidFill>
                <a:effectLst/>
                <a:latin typeface="HelveticaNeueLT Pro 55 Roman" panose="020B0604020202020204" pitchFamily="34" charset="0"/>
              </a:rPr>
              <a:t>Design codes are easy to interpret:</a:t>
            </a:r>
            <a:r>
              <a:rPr lang="en-GB" b="0" i="0" dirty="0">
                <a:solidFill>
                  <a:srgbClr val="374151"/>
                </a:solidFill>
                <a:effectLst/>
                <a:latin typeface="HelveticaNeueLT Pro 55 Roman" panose="020B0604020202020204" pitchFamily="34" charset="0"/>
              </a:rPr>
              <a:t> Simplified guidelines in design codes provide clarity to local planning committees, enabling informed decision-making and streamlined discussions.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solidFill>
                <a:srgbClr val="3F3F3F"/>
              </a:solidFill>
              <a:effectLst/>
              <a:ea typeface="Calibri" panose="020F0502020204030204" pitchFamily="34" charset="0"/>
              <a:cs typeface="Helvetica"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solidFill>
                <a:srgbClr val="3F3F3F"/>
              </a:solidFill>
              <a:effectLst/>
              <a:ea typeface="Calibri" panose="020F0502020204030204" pitchFamily="34" charset="0"/>
              <a:cs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34</a:t>
            </a:fld>
            <a:endParaRPr lang="en-US"/>
          </a:p>
        </p:txBody>
      </p:sp>
    </p:spTree>
    <p:extLst>
      <p:ext uri="{BB962C8B-B14F-4D97-AF65-F5344CB8AC3E}">
        <p14:creationId xmlns:p14="http://schemas.microsoft.com/office/powerpoint/2010/main" val="2239298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solidFill>
                <a:srgbClr val="3F3F3F"/>
              </a:solidFill>
              <a:effectLst/>
              <a:ea typeface="Calibri" panose="020F0502020204030204" pitchFamily="34" charset="0"/>
              <a:cs typeface="Helvetica"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solidFill>
                <a:srgbClr val="3F3F3F"/>
              </a:solidFill>
              <a:effectLst/>
              <a:ea typeface="Calibri" panose="020F0502020204030204" pitchFamily="34" charset="0"/>
              <a:cs typeface="Helvetica"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solidFill>
                <a:srgbClr val="3F3F3F"/>
              </a:solidFill>
              <a:effectLst/>
              <a:ea typeface="Calibri" panose="020F0502020204030204" pitchFamily="34" charset="0"/>
              <a:cs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35</a:t>
            </a:fld>
            <a:endParaRPr lang="en-US"/>
          </a:p>
        </p:txBody>
      </p:sp>
    </p:spTree>
    <p:extLst>
      <p:ext uri="{BB962C8B-B14F-4D97-AF65-F5344CB8AC3E}">
        <p14:creationId xmlns:p14="http://schemas.microsoft.com/office/powerpoint/2010/main" val="3304461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a:solidFill>
                <a:srgbClr val="3F3F3F"/>
              </a:solidFill>
              <a:effectLst/>
              <a:ea typeface="Calibri" panose="020F0502020204030204" pitchFamily="34" charset="0"/>
              <a:cs typeface="Helvetica"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a:solidFill>
                <a:srgbClr val="3F3F3F"/>
              </a:solidFill>
              <a:effectLst/>
              <a:ea typeface="Calibri" panose="020F0502020204030204" pitchFamily="34" charset="0"/>
              <a:cs typeface="Helvetica"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a:solidFill>
                <a:srgbClr val="3F3F3F"/>
              </a:solidFill>
              <a:effectLst/>
              <a:ea typeface="Calibri" panose="020F0502020204030204" pitchFamily="34" charset="0"/>
              <a:cs typeface="Helvetica" pitchFamily="2" charset="0"/>
            </a:endParaRPr>
          </a:p>
          <a:p>
            <a:endParaRPr lang="en-US"/>
          </a:p>
        </p:txBody>
      </p:sp>
      <p:sp>
        <p:nvSpPr>
          <p:cNvPr id="4" name="Slide Number Placeholder 3"/>
          <p:cNvSpPr>
            <a:spLocks noGrp="1"/>
          </p:cNvSpPr>
          <p:nvPr>
            <p:ph type="sldNum" sz="quarter" idx="5"/>
          </p:nvPr>
        </p:nvSpPr>
        <p:spPr/>
        <p:txBody>
          <a:bodyPr/>
          <a:lstStyle/>
          <a:p>
            <a:fld id="{A1163732-823E-F946-BCA8-AD5A10DCD3D5}" type="slidenum">
              <a:rPr lang="en-US" smtClean="0"/>
              <a:t>36</a:t>
            </a:fld>
            <a:endParaRPr lang="en-US"/>
          </a:p>
        </p:txBody>
      </p:sp>
    </p:spTree>
    <p:extLst>
      <p:ext uri="{BB962C8B-B14F-4D97-AF65-F5344CB8AC3E}">
        <p14:creationId xmlns:p14="http://schemas.microsoft.com/office/powerpoint/2010/main" val="1584469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163732-823E-F946-BCA8-AD5A10DCD3D5}" type="slidenum">
              <a:rPr lang="en-US" smtClean="0"/>
              <a:t>38</a:t>
            </a:fld>
            <a:endParaRPr lang="en-US"/>
          </a:p>
        </p:txBody>
      </p:sp>
    </p:spTree>
    <p:extLst>
      <p:ext uri="{BB962C8B-B14F-4D97-AF65-F5344CB8AC3E}">
        <p14:creationId xmlns:p14="http://schemas.microsoft.com/office/powerpoint/2010/main" val="286226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design code sets out clear design parameters to help local authorities and communities decide what good design looks like in their area based on local aspirations for how the area will develop, following appropriate local consultation. </a:t>
            </a:r>
            <a:r>
              <a:rPr lang="en-US" sz="1600" dirty="0"/>
              <a:t>They are </a:t>
            </a:r>
            <a:r>
              <a:rPr lang="en-GB" sz="1600" dirty="0">
                <a:effectLst/>
              </a:rPr>
              <a:t>a set of simple and concise illustrated and/or written design requirements that provide specific and detailed parameters for the physical development of a site or area.</a:t>
            </a:r>
          </a:p>
          <a:p>
            <a:pPr>
              <a:defRPr/>
            </a:pPr>
            <a:r>
              <a:rPr lang="en-US" sz="1600" dirty="0"/>
              <a:t> </a:t>
            </a:r>
            <a:endParaRPr lang="en-US" sz="1600" dirty="0">
              <a:effectLst/>
              <a:cs typeface="Calibri"/>
            </a:endParaRPr>
          </a:p>
          <a:p>
            <a:pPr>
              <a:defRPr/>
            </a:pPr>
            <a:r>
              <a:rPr lang="en-GB" sz="1600" dirty="0">
                <a:effectLst/>
              </a:rPr>
              <a:t>When a design code is visual and numerical (rather than relying on detailed policy wording) it is not only easier to engage with but can provide a more specific steer on what is acceptable. </a:t>
            </a:r>
            <a:r>
              <a:rPr lang="en-GB" dirty="0">
                <a:effectLst/>
                <a:ea typeface="Calibri" panose="020F0502020204030204" pitchFamily="34" charset="0"/>
              </a:rPr>
              <a:t>The graphic and written components of the code should build upon a design vision, such as a masterplan or other design and development framework for a site or area</a:t>
            </a:r>
            <a:r>
              <a:rPr lang="en-US" dirty="0">
                <a:effectLst/>
                <a:ea typeface="Calibri" panose="020F0502020204030204" pitchFamily="34" charset="0"/>
              </a:rPr>
              <a:t>.</a:t>
            </a:r>
            <a:r>
              <a:rPr lang="en-US" dirty="0">
                <a:ea typeface="Calibri" panose="020F0502020204030204" pitchFamily="34" charset="0"/>
              </a:rPr>
              <a:t> </a:t>
            </a:r>
            <a:endParaRPr lang="en-US" dirty="0">
              <a:effectLs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codes are not voluntary guidance; they have mandatory requirements, and so are more likely to fundamentally improve design quality outcomes</a:t>
            </a:r>
            <a:r>
              <a:rPr lang="en-GB" dirty="0">
                <a:highlight>
                  <a:srgbClr val="FFFF00"/>
                </a:highlight>
              </a:rPr>
              <a:t>. The point of a code is that it is clear and binary. </a:t>
            </a:r>
            <a:r>
              <a:rPr lang="en-GB" u="none" strike="noStrike" dirty="0">
                <a:solidFill>
                  <a:srgbClr val="AF3600"/>
                </a:solidFill>
                <a:effectLst/>
              </a:rPr>
              <a:t>It uses words like ‘must’ and ‘will’ and includes measurable parameters.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strike="noStrike" dirty="0">
              <a:solidFill>
                <a:srgbClr val="AF3600"/>
              </a:solidFill>
              <a:effectLst/>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strike="noStrike" dirty="0">
                <a:solidFill>
                  <a:srgbClr val="AF3600"/>
                </a:solidFill>
                <a:effectLst/>
                <a:highlight>
                  <a:srgbClr val="FFFF00"/>
                </a:highlight>
              </a:rPr>
              <a:t>Their definition, according to the NMDC, is: “</a:t>
            </a:r>
            <a:r>
              <a:rPr lang="en-GB" dirty="0"/>
              <a:t>A design code is a set of simple, concise, illustrated design requirements that are visual and numerical wherever possible to provide specific, detailed parameters for the physical development of a site or area.</a:t>
            </a:r>
            <a:r>
              <a:rPr lang="en-GB" u="none" strike="noStrike" dirty="0">
                <a:solidFill>
                  <a:srgbClr val="AF3600"/>
                </a:solidFill>
                <a:effectLst/>
                <a:highlight>
                  <a:srgbClr val="FFFF00"/>
                </a:highlight>
              </a:rPr>
              <a:t>”</a:t>
            </a:r>
            <a:endParaRPr lang="en-GB" dirty="0">
              <a:highlight>
                <a:srgbClr val="FFFF00"/>
              </a:highlight>
            </a:endParaRPr>
          </a:p>
          <a:p>
            <a:pPr>
              <a:defRPr/>
            </a:pPr>
            <a:endParaRPr lang="en-GB"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ea typeface="Calibri" panose="020F0502020204030204" pitchFamily="34" charset="0"/>
              </a:rPr>
              <a:t>Design codes can be prepared at an authority or district-wide scale, area-specific or site specific scale.</a:t>
            </a:r>
            <a:r>
              <a:rPr lang="en-GB" dirty="0">
                <a:ea typeface="Calibri" panose="020F0502020204030204" pitchFamily="34" charset="0"/>
              </a:rPr>
              <a:t> </a:t>
            </a:r>
            <a:r>
              <a:rPr lang="en-GB" dirty="0">
                <a:solidFill>
                  <a:srgbClr val="242424"/>
                </a:solidFill>
                <a:effectLst/>
              </a:rPr>
              <a:t>Codes can be prepared as part of a Local Plan or Supplementary Planning Document. In future, provisions in the Levelling Up &amp; Regeneration Bill will allow them to be adopted as Supplementary Plans </a:t>
            </a:r>
            <a:r>
              <a:rPr lang="en-GB" sz="1800" dirty="0">
                <a:effectLst/>
                <a:latin typeface="HelveticaNeueLT Pro 55 Roman" panose="020B0604020202020204" pitchFamily="34" charset="0"/>
              </a:rPr>
              <a:t>which will give design codes more weight in the planning system.</a:t>
            </a:r>
          </a:p>
          <a:p>
            <a:pPr>
              <a:defRPr/>
            </a:pPr>
            <a:endParaRPr lang="en-GB" dirty="0">
              <a:effectLst/>
              <a:ea typeface="Calibri" panose="020F0502020204030204" pitchFamily="34" charset="0"/>
              <a:cs typeface="Calibri"/>
            </a:endParaRPr>
          </a:p>
          <a:p>
            <a:endParaRPr lang="en-GB" dirty="0"/>
          </a:p>
        </p:txBody>
      </p:sp>
      <p:sp>
        <p:nvSpPr>
          <p:cNvPr id="4" name="Slide Number Placeholder 3"/>
          <p:cNvSpPr>
            <a:spLocks noGrp="1"/>
          </p:cNvSpPr>
          <p:nvPr>
            <p:ph type="sldNum" sz="quarter" idx="5"/>
          </p:nvPr>
        </p:nvSpPr>
        <p:spPr/>
        <p:txBody>
          <a:bodyPr/>
          <a:lstStyle/>
          <a:p>
            <a:fld id="{A1163732-823E-F946-BCA8-AD5A10DCD3D5}" type="slidenum">
              <a:rPr lang="en-US" smtClean="0"/>
              <a:pPr/>
              <a:t>9</a:t>
            </a:fld>
            <a:endParaRPr lang="en-US" dirty="0"/>
          </a:p>
        </p:txBody>
      </p:sp>
    </p:spTree>
    <p:extLst>
      <p:ext uri="{BB962C8B-B14F-4D97-AF65-F5344CB8AC3E}">
        <p14:creationId xmlns:p14="http://schemas.microsoft.com/office/powerpoint/2010/main" val="135228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design code sets out clear design parameters to help local authorities and communities decide what good </a:t>
            </a:r>
            <a:r>
              <a:rPr lang="en-US" strike="sngStrike" dirty="0"/>
              <a:t>quality</a:t>
            </a:r>
            <a:r>
              <a:rPr lang="en-US" dirty="0"/>
              <a:t> design looks like in their area, based on local aspirations for how their area will develop, following appropriate local consultation.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They are </a:t>
            </a:r>
            <a:r>
              <a:rPr lang="en-GB" sz="1600" dirty="0">
                <a:effectLst/>
              </a:rPr>
              <a:t>a set of simple, concise, illustrated design requirements that provide specific, detailed parameters for the physical development of a site or area.</a:t>
            </a:r>
            <a:r>
              <a:rPr lang="en-US" sz="1600" dirty="0">
                <a:effectLst/>
              </a:rPr>
              <a:t> </a:t>
            </a:r>
            <a:r>
              <a:rPr lang="en-GB" sz="1600" dirty="0">
                <a:effectLst/>
              </a:rPr>
              <a:t>When they are visual and numerical (rather than relying on detailed policy wording) design codes are not only easier to engage with but can provide a more specific steer on what is acceptable.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ea typeface="Calibri" panose="020F0502020204030204" pitchFamily="34" charset="0"/>
              </a:rPr>
              <a:t>The graphic and written components of the code should build upon a design vision, such as a masterplan or other design and development framework for a site or area</a:t>
            </a:r>
            <a:r>
              <a:rPr lang="en-US" dirty="0">
                <a:effectLst/>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10</a:t>
            </a:fld>
            <a:endParaRPr lang="en-US" dirty="0"/>
          </a:p>
        </p:txBody>
      </p:sp>
    </p:spTree>
    <p:extLst>
      <p:ext uri="{BB962C8B-B14F-4D97-AF65-F5344CB8AC3E}">
        <p14:creationId xmlns:p14="http://schemas.microsoft.com/office/powerpoint/2010/main" val="44938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ea typeface="Calibri" panose="020F0502020204030204" pitchFamily="34" charset="0"/>
              </a:rPr>
              <a:t>Design codes and design guides are NOT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NeueLT Pro 55 Roman" panose="020B0604020202020204" pitchFamily="34" charset="0"/>
                <a:cs typeface="Arial" panose="020B0604020202020204" pitchFamily="34" charset="0"/>
              </a:rPr>
              <a:t>A design guide provides guidance on good practice on the quality of new development by setting out a series of key design principles. It relies in flexibility and the Local Authorities' interpretation of what good design looks like.</a:t>
            </a:r>
            <a:endParaRPr lang="en-GB"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ea typeface="Calibri" panose="020F0502020204030204" pitchFamily="34" charset="0"/>
              </a:rPr>
              <a:t>Design codes codify existing local policy and guidance, putting them </a:t>
            </a:r>
            <a:r>
              <a:rPr lang="en-GB" dirty="0"/>
              <a:t>into numbers and rules that are easy to understand and follow.</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codes are not voluntary guidance; they have mandatory requirements and are more likely to fundamentally improve design quality outcomes</a:t>
            </a:r>
            <a:r>
              <a:rPr lang="en-GB" dirty="0">
                <a:highlight>
                  <a:srgbClr val="FFFF00"/>
                </a:highlight>
              </a:rPr>
              <a:t>. The point of a code is that it is unambiguous and binary. </a:t>
            </a:r>
            <a:r>
              <a:rPr lang="en-GB" u="none" strike="noStrike" dirty="0">
                <a:solidFill>
                  <a:srgbClr val="AF3600"/>
                </a:solidFill>
                <a:effectLst/>
              </a:rPr>
              <a:t>It uses words like ‘must’ and will’ and includes parameters.</a:t>
            </a:r>
            <a:endParaRPr lang="en-GB"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Design codes will reference our existing local policy and guidance and will codify these into clear, concise and illustrated design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HelveticaNeueLT Pro 55 Roman" panose="020B0604020202020204" pitchFamily="34" charset="0"/>
              </a:rPr>
              <a:t>Design codes are not the only tool available to bring about good design. Design codes can be supplemented by design guides and guidance but the latter is more flexible and open to interpretation. </a:t>
            </a:r>
            <a:endParaRPr lang="en-GB"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5"/>
          </p:nvPr>
        </p:nvSpPr>
        <p:spPr/>
        <p:txBody>
          <a:bodyPr/>
          <a:lstStyle/>
          <a:p>
            <a:fld id="{A1163732-823E-F946-BCA8-AD5A10DCD3D5}" type="slidenum">
              <a:rPr lang="en-US" smtClean="0"/>
              <a:t>11</a:t>
            </a:fld>
            <a:endParaRPr lang="en-US" dirty="0"/>
          </a:p>
        </p:txBody>
      </p:sp>
    </p:spTree>
    <p:extLst>
      <p:ext uri="{BB962C8B-B14F-4D97-AF65-F5344CB8AC3E}">
        <p14:creationId xmlns:p14="http://schemas.microsoft.com/office/powerpoint/2010/main" val="422773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12</a:t>
            </a:fld>
            <a:endParaRPr lang="en-US" dirty="0"/>
          </a:p>
        </p:txBody>
      </p:sp>
    </p:spTree>
    <p:extLst>
      <p:ext uri="{BB962C8B-B14F-4D97-AF65-F5344CB8AC3E}">
        <p14:creationId xmlns:p14="http://schemas.microsoft.com/office/powerpoint/2010/main" val="365291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HelveticaNeueLT Pro 55 Roman" panose="020B0604020202020204" pitchFamily="34" charset="0"/>
                <a:cs typeface="Arial" panose="020B0604020202020204" pitchFamily="34" charset="0"/>
              </a:rPr>
              <a:t>The National Planning Policy Framework (NPPF) sets a policy for the expectation for the preparation of local design guides and codes consistent with the principles set out in the National Design Guide (NDG) and National Model Design Code (NMDC)</a:t>
            </a:r>
          </a:p>
          <a:p>
            <a:r>
              <a:rPr lang="en-US" sz="1200" dirty="0">
                <a:latin typeface="HelveticaNeueLT Pro 55 Roman" panose="020B0604020202020204" pitchFamily="34" charset="0"/>
                <a:cs typeface="Arial" panose="020B0604020202020204" pitchFamily="34" charset="0"/>
              </a:rPr>
              <a:t>Both the NDG and NMDC are Design Guidance. </a:t>
            </a:r>
          </a:p>
          <a:p>
            <a:pPr>
              <a:lnSpc>
                <a:spcPct val="107000"/>
              </a:lnSpc>
              <a:spcAft>
                <a:spcPts val="800"/>
              </a:spcAft>
            </a:pPr>
            <a:endParaRPr lang="en-GB" sz="12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ea typeface="Calibri" panose="020F0502020204030204" pitchFamily="34" charset="0"/>
                <a:cs typeface="Times New Roman" panose="02020603050405020304" pitchFamily="18" charset="0"/>
              </a:rPr>
              <a:t>The National Design Guide (NDG) illustrates how well-designed places that are beautiful, enduring and successful can be achieved in practice. It is a vital starting point, defining ten characteristics of successful places and the ingredients that can deliver these. However, these broad principles need to be turned into more specific standards in order to provide as much clarity as possible for applicants and communities and to provide the basis for ‘fast-tracking’ decisions on design. Specific, detailed and measurable criteria for good design are most appropriately set out locally. And design codes are the tool to use. </a:t>
            </a:r>
          </a:p>
          <a:p>
            <a:pPr>
              <a:lnSpc>
                <a:spcPct val="107000"/>
              </a:lnSpc>
              <a:spcAft>
                <a:spcPts val="800"/>
              </a:spcAft>
            </a:pPr>
            <a:endParaRPr lang="en-US" sz="12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ea typeface="Calibri" panose="020F0502020204030204" pitchFamily="34" charset="0"/>
                <a:cs typeface="Times New Roman" panose="02020603050405020304" pitchFamily="18" charset="0"/>
              </a:rPr>
              <a:t>The National Model Design Code (NMDC) forms part of the government’s planning practice guidance. It is a toolkit to guide local planning authorities on the design parameters and issues that need to be considered and tailored to their context when producing design codes, as well as methods to capture and reflect the views of the local community from the outset, and at each stage in the process. </a:t>
            </a:r>
            <a:r>
              <a:rPr lang="en-GB" sz="1200" dirty="0">
                <a:effectLst/>
                <a:ea typeface="Calibri" panose="020F0502020204030204" pitchFamily="34" charset="0"/>
                <a:cs typeface="Times New Roman" panose="02020603050405020304" pitchFamily="18" charset="0"/>
              </a:rPr>
              <a:t>This sets a baseline standard of quality and practice, which local planning authorities are expected to consider when developing local design codes. </a:t>
            </a:r>
            <a:r>
              <a:rPr lang="en-US" sz="1200" dirty="0">
                <a:effectLst/>
                <a:ea typeface="Calibri" panose="020F0502020204030204" pitchFamily="34" charset="0"/>
                <a:cs typeface="Times New Roman" panose="02020603050405020304" pitchFamily="18" charset="0"/>
              </a:rPr>
              <a:t>The NPPF is clear that design policies should be developed with local communities so that they reflect local aspirations. Local authorities should also collaborate with developers and landowners on design codes, particularly in relation to specific sites. </a:t>
            </a:r>
          </a:p>
          <a:p>
            <a:pPr>
              <a:lnSpc>
                <a:spcPct val="107000"/>
              </a:lnSpc>
              <a:spcAft>
                <a:spcPts val="800"/>
              </a:spcAft>
            </a:pPr>
            <a:endParaRPr lang="en-GB" sz="12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ea typeface="Calibri" panose="020F0502020204030204" pitchFamily="34" charset="0"/>
                <a:cs typeface="Times New Roman" panose="02020603050405020304" pitchFamily="18" charset="0"/>
              </a:rPr>
              <a:t>The NPPF makes clear that all local planning authorities must prepare design codes consistent with the principles set out in the NDG and NMDC and which reflect local character and design preferences. It is also clear that local planning authorities should develop an overarching design vision that can support design codes, guides and other tools that inform the built and natural environment in their area.</a:t>
            </a:r>
          </a:p>
          <a:p>
            <a:pPr>
              <a:lnSpc>
                <a:spcPct val="107000"/>
              </a:lnSpc>
              <a:spcAft>
                <a:spcPts val="800"/>
              </a:spcAft>
            </a:pPr>
            <a:endParaRPr lang="en-GB" sz="12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ea typeface="Calibri" panose="020F0502020204030204" pitchFamily="34" charset="0"/>
                <a:cs typeface="Times New Roman" panose="02020603050405020304" pitchFamily="18" charset="0"/>
              </a:rPr>
              <a:t>The NPPF says that in the absence of locally produced codes, the NDG and NMDC should be used to guide application decisions. We must use a design code specific to our local vision, character and needs rather than a generic national one.</a:t>
            </a:r>
          </a:p>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13</a:t>
            </a:fld>
            <a:endParaRPr lang="en-US" dirty="0"/>
          </a:p>
        </p:txBody>
      </p:sp>
    </p:spTree>
    <p:extLst>
      <p:ext uri="{BB962C8B-B14F-4D97-AF65-F5344CB8AC3E}">
        <p14:creationId xmlns:p14="http://schemas.microsoft.com/office/powerpoint/2010/main" val="2104014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163732-823E-F946-BCA8-AD5A10DCD3D5}" type="slidenum">
              <a:rPr lang="en-US" smtClean="0"/>
              <a:t>14</a:t>
            </a:fld>
            <a:endParaRPr lang="en-US" dirty="0"/>
          </a:p>
        </p:txBody>
      </p:sp>
    </p:spTree>
    <p:extLst>
      <p:ext uri="{BB962C8B-B14F-4D97-AF65-F5344CB8AC3E}">
        <p14:creationId xmlns:p14="http://schemas.microsoft.com/office/powerpoint/2010/main" val="2570788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the findings from the </a:t>
            </a:r>
            <a:r>
              <a:rPr lang="en-GB" sz="1200" i="1" dirty="0">
                <a:latin typeface="HelveticaNeueLT Pro 55 Roman" panose="020B0604020202020204" pitchFamily="34" charset="0"/>
                <a:cs typeface="Arial" panose="020B0604020202020204" pitchFamily="34" charset="0"/>
              </a:rPr>
              <a:t>Living with Beauty: report of the Building Better, Building Beautiful Commission. </a:t>
            </a:r>
            <a:r>
              <a:rPr lang="en-GB" sz="1200" i="0" dirty="0">
                <a:latin typeface="HelveticaNeueLT Pro 55 Roman" panose="020B0604020202020204" pitchFamily="34" charset="0"/>
                <a:cs typeface="Arial" panose="020B0604020202020204" pitchFamily="34" charset="0"/>
              </a:rPr>
              <a:t>We can say:</a:t>
            </a:r>
          </a:p>
          <a:p>
            <a:endParaRPr lang="en-GB" sz="1200" i="1" dirty="0">
              <a:latin typeface="HelveticaNeueLT Pro 55 Roman" panose="020B0604020202020204" pitchFamily="34" charset="0"/>
              <a:cs typeface="Arial" panose="020B0604020202020204" pitchFamily="34" charset="0"/>
            </a:endParaRPr>
          </a:p>
          <a:p>
            <a:r>
              <a:rPr lang="en-GB" dirty="0"/>
              <a:t>The current challenges are characterised by unpopular and unsustainable new development, often in less-than-ideal locations. This has led to a prevailing reluctance towards new housing despite theoretical support. Moreover, the political discourse surrounding development and planning has often oversimplified the matter, unfairly placing blame on either developers or planners. This has eroded public confidence in both the industry and its regulators.</a:t>
            </a:r>
          </a:p>
          <a:p>
            <a:endParaRPr lang="en-GB" dirty="0"/>
          </a:p>
          <a:p>
            <a:r>
              <a:rPr lang="en-GB" dirty="0"/>
              <a:t>To break from this cycle (depicted above), a transition into a more favourable one marked by straightforward and predictable regulations within land use planning is necessary, like Design Codes. These regulations should be subject to effective democratic control, ensuring that a higher proportion of new developments are not only aesthetically pleasing but also contribute positively to existing communities and residents' well-being. </a:t>
            </a:r>
            <a:r>
              <a:rPr lang="en-GB" b="0" i="0" dirty="0">
                <a:solidFill>
                  <a:srgbClr val="374151"/>
                </a:solidFill>
                <a:effectLst/>
                <a:latin typeface="HelveticaNeueLT Pro 55 Roman" panose="020B0604020202020204" pitchFamily="34" charset="0"/>
              </a:rPr>
              <a:t>The implementation of Design Codes can be a pivotal tool in this transformation. By providing clear and comprehensive guidelines for development, Design Codes promote beauty, community integration, and environmental stewardship.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1163732-823E-F946-BCA8-AD5A10DCD3D5}" type="slidenum">
              <a:rPr lang="en-US" smtClean="0"/>
              <a:t>16</a:t>
            </a:fld>
            <a:endParaRPr lang="en-US" dirty="0"/>
          </a:p>
        </p:txBody>
      </p:sp>
    </p:spTree>
    <p:extLst>
      <p:ext uri="{BB962C8B-B14F-4D97-AF65-F5344CB8AC3E}">
        <p14:creationId xmlns:p14="http://schemas.microsoft.com/office/powerpoint/2010/main" val="641994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Picture_placeholder">
            <a:extLst>
              <a:ext uri="{FF2B5EF4-FFF2-40B4-BE49-F238E27FC236}">
                <a16:creationId xmlns:a16="http://schemas.microsoft.com/office/drawing/2014/main" id="{F8363B86-DC06-9240-AE50-A3E3A27F4BA5}"/>
              </a:ext>
            </a:extLst>
          </p:cNvPr>
          <p:cNvSpPr>
            <a:spLocks noGrp="1"/>
          </p:cNvSpPr>
          <p:nvPr>
            <p:ph type="pic" sz="quarter" idx="14" hasCustomPrompt="1"/>
          </p:nvPr>
        </p:nvSpPr>
        <p:spPr>
          <a:xfrm>
            <a:off x="6186487" y="1"/>
            <a:ext cx="6005513" cy="6858000"/>
          </a:xfrm>
          <a:solidFill>
            <a:schemeClr val="bg2"/>
          </a:solidFill>
        </p:spPr>
        <p:txBody>
          <a:bodyPr anchor="ctr" anchorCtr="0"/>
          <a:lstStyle>
            <a:lvl1pPr algn="ctr">
              <a:defRPr b="0" i="0">
                <a:latin typeface="HelveticaNeueLT Pro 55 Roman" panose="020B0604020202020204" pitchFamily="34" charset="77"/>
              </a:defRPr>
            </a:lvl1pPr>
          </a:lstStyle>
          <a:p>
            <a:r>
              <a:rPr lang="en-US"/>
              <a:t>To add an image here: </a:t>
            </a:r>
          </a:p>
          <a:p>
            <a:r>
              <a:rPr lang="en-US"/>
              <a:t>Click the icon and insert a file from your computer. </a:t>
            </a:r>
            <a:br>
              <a:rPr lang="en-US"/>
            </a:br>
            <a:r>
              <a:rPr lang="en-US"/>
              <a:t>Alternatively, you can fill this shape with </a:t>
            </a:r>
            <a:br>
              <a:rPr lang="en-US"/>
            </a:br>
            <a:r>
              <a:rPr lang="en-US"/>
              <a:t>a solid </a:t>
            </a:r>
            <a:r>
              <a:rPr lang="en-US" err="1"/>
              <a:t>colour</a:t>
            </a:r>
            <a:r>
              <a:rPr lang="en-US"/>
              <a:t> using the shape fill options. </a:t>
            </a:r>
          </a:p>
          <a:p>
            <a:r>
              <a:rPr lang="en-US"/>
              <a:t>Images can be scaled within </a:t>
            </a:r>
            <a:br>
              <a:rPr lang="en-US"/>
            </a:br>
            <a:r>
              <a:rPr lang="en-US"/>
              <a:t>this frame by using the Crop feature </a:t>
            </a:r>
            <a:br>
              <a:rPr lang="en-US"/>
            </a:br>
            <a:r>
              <a:rPr lang="en-US"/>
              <a:t>in the Picture Format tab of the ribbon.</a:t>
            </a:r>
          </a:p>
        </p:txBody>
      </p:sp>
      <p:sp>
        <p:nvSpPr>
          <p:cNvPr id="2" name="Title_placeholder">
            <a:extLst>
              <a:ext uri="{FF2B5EF4-FFF2-40B4-BE49-F238E27FC236}">
                <a16:creationId xmlns:a16="http://schemas.microsoft.com/office/drawing/2014/main" id="{9994276F-44B1-6876-B5D1-D6C207174780}"/>
              </a:ext>
            </a:extLst>
          </p:cNvPr>
          <p:cNvSpPr>
            <a:spLocks noGrp="1"/>
          </p:cNvSpPr>
          <p:nvPr>
            <p:ph type="ctrTitle" hasCustomPrompt="1"/>
          </p:nvPr>
        </p:nvSpPr>
        <p:spPr>
          <a:xfrm>
            <a:off x="709614" y="1106900"/>
            <a:ext cx="5295900" cy="2231613"/>
          </a:xfrm>
        </p:spPr>
        <p:txBody>
          <a:bodyPr anchor="t" anchorCtr="0"/>
          <a:lstStyle>
            <a:lvl1pPr algn="l">
              <a:defRPr sz="5000">
                <a:latin typeface="+mj-lt"/>
              </a:defRPr>
            </a:lvl1pPr>
          </a:lstStyle>
          <a:p>
            <a:r>
              <a:rPr lang="en-GB"/>
              <a:t>Click to add  title text.</a:t>
            </a:r>
          </a:p>
        </p:txBody>
      </p:sp>
      <p:sp>
        <p:nvSpPr>
          <p:cNvPr id="25" name="Logo">
            <a:extLst>
              <a:ext uri="{FF2B5EF4-FFF2-40B4-BE49-F238E27FC236}">
                <a16:creationId xmlns:a16="http://schemas.microsoft.com/office/drawing/2014/main" id="{BA2674C1-471E-4D43-84F6-0F065A145EB0}"/>
              </a:ext>
            </a:extLst>
          </p:cNvPr>
          <p:cNvSpPr>
            <a:spLocks noGrp="1" noChangeAspect="1"/>
          </p:cNvSpPr>
          <p:nvPr>
            <p:ph type="body" sz="quarter" idx="15" hasCustomPrompt="1"/>
          </p:nvPr>
        </p:nvSpPr>
        <p:spPr>
          <a:xfrm>
            <a:off x="10580861" y="0"/>
            <a:ext cx="899938" cy="900000"/>
          </a:xfrm>
          <a:blipFill>
            <a:blip r:embed="rId2" cstate="screen">
              <a:extLst>
                <a:ext uri="{28A0092B-C50C-407E-A947-70E740481C1C}">
                  <a14:useLocalDpi xmlns:a14="http://schemas.microsoft.com/office/drawing/2010/main"/>
                </a:ext>
              </a:extLst>
            </a:blip>
            <a:stretch>
              <a:fillRect/>
            </a:stretch>
          </a:blipFill>
        </p:spPr>
        <p:txBody>
          <a:bodyPr/>
          <a:lstStyle>
            <a:lvl1pPr>
              <a:defRPr b="0" i="0">
                <a:latin typeface="HelveticaNeueLT Pro 55 Roman" panose="020B0604020202020204" pitchFamily="34" charset="77"/>
              </a:defRPr>
            </a:lvl1pPr>
          </a:lstStyle>
          <a:p>
            <a:pPr lvl="0"/>
            <a:r>
              <a:rPr lang="en-GB"/>
              <a:t> </a:t>
            </a:r>
            <a:endParaRPr lang="en-US"/>
          </a:p>
        </p:txBody>
      </p:sp>
    </p:spTree>
    <p:extLst>
      <p:ext uri="{BB962C8B-B14F-4D97-AF65-F5344CB8AC3E}">
        <p14:creationId xmlns:p14="http://schemas.microsoft.com/office/powerpoint/2010/main" val="379351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6" name="Slide Number_placeholder">
            <a:extLst>
              <a:ext uri="{FF2B5EF4-FFF2-40B4-BE49-F238E27FC236}">
                <a16:creationId xmlns:a16="http://schemas.microsoft.com/office/drawing/2014/main" id="{201C94B1-5695-9F2A-A2D9-38BAEBEADC1A}"/>
              </a:ext>
            </a:extLst>
          </p:cNvPr>
          <p:cNvSpPr>
            <a:spLocks noGrp="1"/>
          </p:cNvSpPr>
          <p:nvPr>
            <p:ph type="sldNum" sz="quarter" idx="12"/>
          </p:nvPr>
        </p:nvSpPr>
        <p:spPr/>
        <p:txBody>
          <a:bodyPr/>
          <a:lstStyle>
            <a:lvl1pPr>
              <a:defRPr b="0" i="0">
                <a:solidFill>
                  <a:schemeClr val="bg1"/>
                </a:solidFill>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AE73D65C-8411-A059-05D1-2F036244C500}"/>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C84E798A-B5AA-3AFC-CD5D-C11606B3DB3A}"/>
              </a:ext>
            </a:extLst>
          </p:cNvPr>
          <p:cNvSpPr>
            <a:spLocks noGrp="1"/>
          </p:cNvSpPr>
          <p:nvPr>
            <p:ph type="ftr" sz="quarter" idx="11"/>
          </p:nvPr>
        </p:nvSpPr>
        <p:spPr/>
        <p:txBody>
          <a:bodyPr/>
          <a:lstStyle>
            <a:lvl1pPr>
              <a:defRPr b="0" i="0">
                <a:solidFill>
                  <a:schemeClr val="bg1"/>
                </a:solidFill>
                <a:latin typeface="HelveticaNeueLT Pro 55 Roman" panose="020B0604020202020204" pitchFamily="34" charset="77"/>
              </a:defRPr>
            </a:lvl1pPr>
          </a:lstStyle>
          <a:p>
            <a:pPr>
              <a:tabLst>
                <a:tab pos="1820863" algn="l"/>
              </a:tabLst>
            </a:pPr>
            <a:endParaRPr lang="en-GB"/>
          </a:p>
        </p:txBody>
      </p:sp>
      <p:sp>
        <p:nvSpPr>
          <p:cNvPr id="7" name="Footer_Design Council">
            <a:extLst>
              <a:ext uri="{FF2B5EF4-FFF2-40B4-BE49-F238E27FC236}">
                <a16:creationId xmlns:a16="http://schemas.microsoft.com/office/drawing/2014/main" id="{9EF6C959-1AFB-7C49-8578-E53DD511224B}"/>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solidFill>
                  <a:schemeClr val="bg1"/>
                </a:solidFill>
                <a:latin typeface="HelveticaNeueLT Pro 55 Roman" panose="020B0604020202020204" pitchFamily="34" charset="77"/>
              </a:rPr>
              <a:t>Design Council</a:t>
            </a:r>
          </a:p>
        </p:txBody>
      </p:sp>
      <p:sp>
        <p:nvSpPr>
          <p:cNvPr id="9" name="Author title_placeholder">
            <a:extLst>
              <a:ext uri="{FF2B5EF4-FFF2-40B4-BE49-F238E27FC236}">
                <a16:creationId xmlns:a16="http://schemas.microsoft.com/office/drawing/2014/main" id="{355425AB-6ACF-024B-8A13-0C7A99F9860E}"/>
              </a:ext>
            </a:extLst>
          </p:cNvPr>
          <p:cNvSpPr>
            <a:spLocks noGrp="1"/>
          </p:cNvSpPr>
          <p:nvPr>
            <p:ph type="body" idx="13" hasCustomPrompt="1"/>
          </p:nvPr>
        </p:nvSpPr>
        <p:spPr>
          <a:xfrm>
            <a:off x="709614" y="5571001"/>
            <a:ext cx="8945561" cy="312244"/>
          </a:xfrm>
        </p:spPr>
        <p:txBody>
          <a:bodyPr/>
          <a:lstStyle>
            <a:lvl1pPr marL="0" indent="0">
              <a:lnSpc>
                <a:spcPct val="90000"/>
              </a:lnSpc>
              <a:buNone/>
              <a:defRPr sz="2400" b="0" i="0">
                <a:solidFill>
                  <a:schemeClr val="bg1"/>
                </a:solidFill>
                <a:latin typeface="HelveticaNeueLT Pro 55 Roman" panose="020B06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add Author’s title/position</a:t>
            </a:r>
          </a:p>
        </p:txBody>
      </p:sp>
      <p:sp>
        <p:nvSpPr>
          <p:cNvPr id="3" name="Author_placeholder">
            <a:extLst>
              <a:ext uri="{FF2B5EF4-FFF2-40B4-BE49-F238E27FC236}">
                <a16:creationId xmlns:a16="http://schemas.microsoft.com/office/drawing/2014/main" id="{A52C4B4D-03FA-2DA2-31A2-EAA051605973}"/>
              </a:ext>
            </a:extLst>
          </p:cNvPr>
          <p:cNvSpPr>
            <a:spLocks noGrp="1"/>
          </p:cNvSpPr>
          <p:nvPr>
            <p:ph type="body" idx="1" hasCustomPrompt="1"/>
          </p:nvPr>
        </p:nvSpPr>
        <p:spPr>
          <a:xfrm>
            <a:off x="709614" y="5228101"/>
            <a:ext cx="8945561" cy="312244"/>
          </a:xfrm>
        </p:spPr>
        <p:txBody>
          <a:bodyPr/>
          <a:lstStyle>
            <a:lvl1pPr marL="0" indent="0">
              <a:lnSpc>
                <a:spcPct val="90000"/>
              </a:lnSpc>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add Author</a:t>
            </a:r>
          </a:p>
        </p:txBody>
      </p:sp>
      <p:sp>
        <p:nvSpPr>
          <p:cNvPr id="2" name="Title_placeholder">
            <a:extLst>
              <a:ext uri="{FF2B5EF4-FFF2-40B4-BE49-F238E27FC236}">
                <a16:creationId xmlns:a16="http://schemas.microsoft.com/office/drawing/2014/main" id="{45AD32E3-F224-1FA9-09B2-63F496E35A20}"/>
              </a:ext>
            </a:extLst>
          </p:cNvPr>
          <p:cNvSpPr>
            <a:spLocks noGrp="1"/>
          </p:cNvSpPr>
          <p:nvPr>
            <p:ph type="title" hasCustomPrompt="1"/>
          </p:nvPr>
        </p:nvSpPr>
        <p:spPr>
          <a:xfrm>
            <a:off x="709614" y="1665604"/>
            <a:ext cx="8945561" cy="2743201"/>
          </a:xfrm>
        </p:spPr>
        <p:txBody>
          <a:bodyPr anchor="t" anchorCtr="0"/>
          <a:lstStyle>
            <a:lvl1pPr>
              <a:defRPr sz="5000" b="0" i="0">
                <a:solidFill>
                  <a:schemeClr val="bg1"/>
                </a:solidFill>
                <a:latin typeface="HelveticaNeueLT Pro 55 Roman" panose="020B0604020202020204" pitchFamily="34" charset="77"/>
              </a:defRPr>
            </a:lvl1pPr>
          </a:lstStyle>
          <a:p>
            <a:r>
              <a:rPr lang="en-GB"/>
              <a:t>Click to add quote text. When pasting copy, right-click and choose ‘Keep text only’. Please keep to four lines.”</a:t>
            </a:r>
          </a:p>
        </p:txBody>
      </p:sp>
      <p:sp>
        <p:nvSpPr>
          <p:cNvPr id="10" name="Quote mark">
            <a:extLst>
              <a:ext uri="{FF2B5EF4-FFF2-40B4-BE49-F238E27FC236}">
                <a16:creationId xmlns:a16="http://schemas.microsoft.com/office/drawing/2014/main" id="{75C44685-3950-D542-BE4F-916D1812C612}"/>
              </a:ext>
            </a:extLst>
          </p:cNvPr>
          <p:cNvSpPr txBox="1"/>
          <p:nvPr userDrawn="1"/>
        </p:nvSpPr>
        <p:spPr>
          <a:xfrm>
            <a:off x="405449" y="1586229"/>
            <a:ext cx="304165" cy="800219"/>
          </a:xfrm>
          <a:prstGeom prst="rect">
            <a:avLst/>
          </a:prstGeom>
          <a:noFill/>
        </p:spPr>
        <p:txBody>
          <a:bodyPr wrap="square" lIns="0" tIns="0" rIns="0" bIns="0" rtlCol="0">
            <a:spAutoFit/>
          </a:bodyPr>
          <a:lstStyle/>
          <a:p>
            <a:r>
              <a:rPr lang="en-US" sz="5200" b="0" i="0">
                <a:solidFill>
                  <a:schemeClr val="bg1"/>
                </a:solidFill>
                <a:latin typeface="HelveticaNeueLT Pro 55 Roman" panose="020B0604020202020204" pitchFamily="34" charset="77"/>
              </a:rPr>
              <a:t>“</a:t>
            </a:r>
          </a:p>
        </p:txBody>
      </p:sp>
    </p:spTree>
    <p:extLst>
      <p:ext uri="{BB962C8B-B14F-4D97-AF65-F5344CB8AC3E}">
        <p14:creationId xmlns:p14="http://schemas.microsoft.com/office/powerpoint/2010/main" val="180567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Big statement">
    <p:bg>
      <p:bgPr>
        <a:solidFill>
          <a:schemeClr val="tx1"/>
        </a:solidFill>
        <a:effectLst/>
      </p:bgPr>
    </p:bg>
    <p:spTree>
      <p:nvGrpSpPr>
        <p:cNvPr id="1" name=""/>
        <p:cNvGrpSpPr/>
        <p:nvPr/>
      </p:nvGrpSpPr>
      <p:grpSpPr>
        <a:xfrm>
          <a:off x="0" y="0"/>
          <a:ext cx="0" cy="0"/>
          <a:chOff x="0" y="0"/>
          <a:chExt cx="0" cy="0"/>
        </a:xfrm>
      </p:grpSpPr>
      <p:sp>
        <p:nvSpPr>
          <p:cNvPr id="6" name="Slide Number_placeholder">
            <a:extLst>
              <a:ext uri="{FF2B5EF4-FFF2-40B4-BE49-F238E27FC236}">
                <a16:creationId xmlns:a16="http://schemas.microsoft.com/office/drawing/2014/main" id="{201C94B1-5695-9F2A-A2D9-38BAEBEADC1A}"/>
              </a:ext>
            </a:extLst>
          </p:cNvPr>
          <p:cNvSpPr>
            <a:spLocks noGrp="1"/>
          </p:cNvSpPr>
          <p:nvPr>
            <p:ph type="sldNum" sz="quarter" idx="12"/>
          </p:nvPr>
        </p:nvSpPr>
        <p:spPr/>
        <p:txBody>
          <a:bodyPr/>
          <a:lstStyle>
            <a:lvl1pPr>
              <a:defRPr b="0" i="0">
                <a:solidFill>
                  <a:schemeClr val="bg1"/>
                </a:solidFill>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AE73D65C-8411-A059-05D1-2F036244C500}"/>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C84E798A-B5AA-3AFC-CD5D-C11606B3DB3A}"/>
              </a:ext>
            </a:extLst>
          </p:cNvPr>
          <p:cNvSpPr>
            <a:spLocks noGrp="1"/>
          </p:cNvSpPr>
          <p:nvPr>
            <p:ph type="ftr" sz="quarter" idx="11"/>
          </p:nvPr>
        </p:nvSpPr>
        <p:spPr/>
        <p:txBody>
          <a:bodyPr/>
          <a:lstStyle>
            <a:lvl1pPr>
              <a:defRPr b="0" i="0">
                <a:solidFill>
                  <a:schemeClr val="bg1"/>
                </a:solidFill>
                <a:latin typeface="HelveticaNeueLT Pro 55 Roman" panose="020B0604020202020204" pitchFamily="34" charset="77"/>
              </a:defRPr>
            </a:lvl1pPr>
          </a:lstStyle>
          <a:p>
            <a:pPr>
              <a:tabLst>
                <a:tab pos="1820863" algn="l"/>
              </a:tabLst>
            </a:pPr>
            <a:endParaRPr lang="en-GB"/>
          </a:p>
        </p:txBody>
      </p:sp>
      <p:sp>
        <p:nvSpPr>
          <p:cNvPr id="7" name="Footer_Design Council">
            <a:extLst>
              <a:ext uri="{FF2B5EF4-FFF2-40B4-BE49-F238E27FC236}">
                <a16:creationId xmlns:a16="http://schemas.microsoft.com/office/drawing/2014/main" id="{9EF6C959-1AFB-7C49-8578-E53DD511224B}"/>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solidFill>
                  <a:schemeClr val="bg1"/>
                </a:solidFill>
                <a:latin typeface="HelveticaNeueLT Pro 55 Roman" panose="020B0604020202020204" pitchFamily="34" charset="77"/>
              </a:rPr>
              <a:t>Design Council</a:t>
            </a:r>
          </a:p>
        </p:txBody>
      </p:sp>
      <p:sp>
        <p:nvSpPr>
          <p:cNvPr id="2" name="Title_placeholder">
            <a:extLst>
              <a:ext uri="{FF2B5EF4-FFF2-40B4-BE49-F238E27FC236}">
                <a16:creationId xmlns:a16="http://schemas.microsoft.com/office/drawing/2014/main" id="{45AD32E3-F224-1FA9-09B2-63F496E35A20}"/>
              </a:ext>
            </a:extLst>
          </p:cNvPr>
          <p:cNvSpPr>
            <a:spLocks noGrp="1"/>
          </p:cNvSpPr>
          <p:nvPr>
            <p:ph type="title" hasCustomPrompt="1"/>
          </p:nvPr>
        </p:nvSpPr>
        <p:spPr>
          <a:xfrm>
            <a:off x="709614" y="2000249"/>
            <a:ext cx="8945561" cy="3209925"/>
          </a:xfrm>
        </p:spPr>
        <p:txBody>
          <a:bodyPr anchor="t" anchorCtr="0"/>
          <a:lstStyle>
            <a:lvl1pPr>
              <a:defRPr sz="5000" b="0" i="0">
                <a:solidFill>
                  <a:schemeClr val="bg1"/>
                </a:solidFill>
                <a:latin typeface="HelveticaNeueLT Pro 55 Roman" panose="020B0604020202020204" pitchFamily="34" charset="77"/>
              </a:defRPr>
            </a:lvl1pPr>
          </a:lstStyle>
          <a:p>
            <a:r>
              <a:rPr lang="en-GB"/>
              <a:t>Click to add big copy. Use the ‘Quote’ layout for quotes. Right-click to paste copy and choose ‘Keep text only’.</a:t>
            </a:r>
          </a:p>
        </p:txBody>
      </p:sp>
      <p:sp>
        <p:nvSpPr>
          <p:cNvPr id="3" name="Strap_placeholder">
            <a:extLst>
              <a:ext uri="{FF2B5EF4-FFF2-40B4-BE49-F238E27FC236}">
                <a16:creationId xmlns:a16="http://schemas.microsoft.com/office/drawing/2014/main" id="{A52C4B4D-03FA-2DA2-31A2-EAA051605973}"/>
              </a:ext>
            </a:extLst>
          </p:cNvPr>
          <p:cNvSpPr>
            <a:spLocks noGrp="1"/>
          </p:cNvSpPr>
          <p:nvPr>
            <p:ph type="body" idx="1" hasCustomPrompt="1"/>
          </p:nvPr>
        </p:nvSpPr>
        <p:spPr>
          <a:xfrm>
            <a:off x="709613" y="709613"/>
            <a:ext cx="8945561" cy="757237"/>
          </a:xfrm>
        </p:spPr>
        <p:txBody>
          <a:bodyPr anchor="b"/>
          <a:lstStyle>
            <a:lvl1pPr marL="0" indent="0">
              <a:lnSpc>
                <a:spcPct val="90000"/>
              </a:lnSpc>
              <a:buNone/>
              <a:defRPr sz="2400" b="0" i="0">
                <a:solidFill>
                  <a:schemeClr val="bg1"/>
                </a:solidFill>
                <a:latin typeface="HelveticaNeueLT Pro 55 Roman" panose="020B06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add strapline if required</a:t>
            </a:r>
          </a:p>
        </p:txBody>
      </p:sp>
    </p:spTree>
    <p:extLst>
      <p:ext uri="{BB962C8B-B14F-4D97-AF65-F5344CB8AC3E}">
        <p14:creationId xmlns:p14="http://schemas.microsoft.com/office/powerpoint/2010/main" val="3318032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13" name="Picture_placeholder">
            <a:extLst>
              <a:ext uri="{FF2B5EF4-FFF2-40B4-BE49-F238E27FC236}">
                <a16:creationId xmlns:a16="http://schemas.microsoft.com/office/drawing/2014/main" id="{D7C5B028-F42F-0B49-AF28-4D55F77682B8}"/>
              </a:ext>
            </a:extLst>
          </p:cNvPr>
          <p:cNvSpPr>
            <a:spLocks noGrp="1"/>
          </p:cNvSpPr>
          <p:nvPr>
            <p:ph type="pic" sz="quarter" idx="14" hasCustomPrompt="1"/>
          </p:nvPr>
        </p:nvSpPr>
        <p:spPr>
          <a:xfrm>
            <a:off x="0" y="1"/>
            <a:ext cx="6005513" cy="6858000"/>
          </a:xfrm>
          <a:solidFill>
            <a:schemeClr val="bg2"/>
          </a:solidFill>
        </p:spPr>
        <p:txBody>
          <a:bodyPr anchor="ctr" anchorCtr="0"/>
          <a:lstStyle>
            <a:lvl1pPr algn="ctr">
              <a:defRPr b="0" i="0">
                <a:latin typeface="HelveticaNeueLT Pro 55 Roman" panose="020B0604020202020204" pitchFamily="34" charset="77"/>
              </a:defRPr>
            </a:lvl1pPr>
          </a:lstStyle>
          <a:p>
            <a:r>
              <a:rPr lang="en-US"/>
              <a:t>Click icon to insert image</a:t>
            </a:r>
          </a:p>
        </p:txBody>
      </p:sp>
      <p:sp>
        <p:nvSpPr>
          <p:cNvPr id="6" name="Slide Number_placeholder">
            <a:extLst>
              <a:ext uri="{FF2B5EF4-FFF2-40B4-BE49-F238E27FC236}">
                <a16:creationId xmlns:a16="http://schemas.microsoft.com/office/drawing/2014/main" id="{F29F28E4-4DC5-04D7-80E9-C6DED2BB2B3B}"/>
              </a:ext>
            </a:extLst>
          </p:cNvPr>
          <p:cNvSpPr>
            <a:spLocks noGrp="1"/>
          </p:cNvSpPr>
          <p:nvPr>
            <p:ph type="sldNum" sz="quarter" idx="12"/>
          </p:nvPr>
        </p:nvSpPr>
        <p:spPr>
          <a:xfrm>
            <a:off x="9834562" y="6404991"/>
            <a:ext cx="1646237" cy="144000"/>
          </a:xfrm>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8EF6956E-11DE-DA2E-1FD0-7003407C0C4B}"/>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940B96E9-3349-3CE4-7FE2-E3DA2AC4395D}"/>
              </a:ext>
            </a:extLst>
          </p:cNvPr>
          <p:cNvSpPr>
            <a:spLocks noGrp="1"/>
          </p:cNvSpPr>
          <p:nvPr>
            <p:ph type="ftr" sz="quarter" idx="11"/>
          </p:nvPr>
        </p:nvSpPr>
        <p:spPr>
          <a:xfrm>
            <a:off x="2535237" y="6404991"/>
            <a:ext cx="3470275" cy="144000"/>
          </a:xfrm>
        </p:spPr>
        <p:txBody>
          <a:bodyPr/>
          <a:lstStyle>
            <a:lvl1pPr>
              <a:defRPr b="0" i="0">
                <a:latin typeface="HelveticaNeueLT Pro 55 Roman" panose="020B0604020202020204" pitchFamily="34" charset="77"/>
              </a:defRPr>
            </a:lvl1pPr>
          </a:lstStyle>
          <a:p>
            <a:pPr>
              <a:tabLst>
                <a:tab pos="1816100" algn="l"/>
              </a:tabLst>
            </a:pPr>
            <a:endParaRPr lang="en-GB"/>
          </a:p>
        </p:txBody>
      </p:sp>
      <p:sp>
        <p:nvSpPr>
          <p:cNvPr id="11" name="Footer_DesignCouncil IMAGE">
            <a:extLst>
              <a:ext uri="{FF2B5EF4-FFF2-40B4-BE49-F238E27FC236}">
                <a16:creationId xmlns:a16="http://schemas.microsoft.com/office/drawing/2014/main" id="{4BBF39CC-657F-7240-933A-7E47023F766E}"/>
              </a:ext>
            </a:extLst>
          </p:cNvPr>
          <p:cNvSpPr>
            <a:spLocks noGrp="1"/>
          </p:cNvSpPr>
          <p:nvPr>
            <p:ph type="body" sz="quarter" idx="16" hasCustomPrompt="1"/>
          </p:nvPr>
        </p:nvSpPr>
        <p:spPr>
          <a:xfrm>
            <a:off x="716941" y="6404990"/>
            <a:ext cx="1638300" cy="144001"/>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a:defRPr b="0" i="0">
                <a:latin typeface="HelveticaNeueLT Pro 55 Roman" panose="020B0604020202020204" pitchFamily="34" charset="77"/>
              </a:defRPr>
            </a:lvl1pPr>
          </a:lstStyle>
          <a:p>
            <a:pPr lvl="0"/>
            <a:r>
              <a:rPr lang="en-GB"/>
              <a:t> </a:t>
            </a:r>
            <a:endParaRPr lang="en-US"/>
          </a:p>
        </p:txBody>
      </p:sp>
      <p:sp>
        <p:nvSpPr>
          <p:cNvPr id="3" name="Body_placeholder">
            <a:extLst>
              <a:ext uri="{FF2B5EF4-FFF2-40B4-BE49-F238E27FC236}">
                <a16:creationId xmlns:a16="http://schemas.microsoft.com/office/drawing/2014/main" id="{71441274-D2C2-335C-C090-FDC00C0EBB55}"/>
              </a:ext>
            </a:extLst>
          </p:cNvPr>
          <p:cNvSpPr>
            <a:spLocks noGrp="1"/>
          </p:cNvSpPr>
          <p:nvPr>
            <p:ph idx="1" hasCustomPrompt="1"/>
          </p:nvPr>
        </p:nvSpPr>
        <p:spPr>
          <a:xfrm>
            <a:off x="7011165" y="5446977"/>
            <a:ext cx="4464000" cy="251999"/>
          </a:xfrm>
        </p:spPr>
        <p:txBody>
          <a:bodyPr/>
          <a:lstStyle>
            <a:lvl1pPr>
              <a:defRPr b="0" i="0">
                <a:latin typeface="HelveticaNeueLT Pro 55 Roman" panose="020B0604020202020204" pitchFamily="34" charset="77"/>
              </a:defRPr>
            </a:lvl1pPr>
          </a:lstStyle>
          <a:p>
            <a:pPr lvl="0"/>
            <a:r>
              <a:rPr lang="en-GB"/>
              <a:t>Click to add author title</a:t>
            </a:r>
          </a:p>
        </p:txBody>
      </p:sp>
      <p:sp>
        <p:nvSpPr>
          <p:cNvPr id="12" name="Body header_placeholder">
            <a:extLst>
              <a:ext uri="{FF2B5EF4-FFF2-40B4-BE49-F238E27FC236}">
                <a16:creationId xmlns:a16="http://schemas.microsoft.com/office/drawing/2014/main" id="{4921842A-443C-5247-A5AA-5DB11EF9A966}"/>
              </a:ext>
            </a:extLst>
          </p:cNvPr>
          <p:cNvSpPr>
            <a:spLocks noGrp="1"/>
          </p:cNvSpPr>
          <p:nvPr>
            <p:ph type="body" sz="quarter" idx="13" hasCustomPrompt="1"/>
          </p:nvPr>
        </p:nvSpPr>
        <p:spPr>
          <a:xfrm>
            <a:off x="7011166" y="5181173"/>
            <a:ext cx="4464000" cy="251999"/>
          </a:xfrm>
        </p:spPr>
        <p:txBody>
          <a:bodyPr anchor="b" anchorCtr="0"/>
          <a:lstStyle>
            <a:lvl1pPr>
              <a:defRPr>
                <a:solidFill>
                  <a:schemeClr val="accent1"/>
                </a:solidFill>
                <a:latin typeface="+mj-lt"/>
              </a:defRPr>
            </a:lvl1pPr>
          </a:lstStyle>
          <a:p>
            <a:pPr lvl="0"/>
            <a:r>
              <a:rPr lang="en-GB"/>
              <a:t>Click to add quote author</a:t>
            </a:r>
            <a:endParaRPr lang="en-US"/>
          </a:p>
        </p:txBody>
      </p:sp>
      <p:sp>
        <p:nvSpPr>
          <p:cNvPr id="2" name="Quote_placeholder">
            <a:extLst>
              <a:ext uri="{FF2B5EF4-FFF2-40B4-BE49-F238E27FC236}">
                <a16:creationId xmlns:a16="http://schemas.microsoft.com/office/drawing/2014/main" id="{4AF88F84-0078-9DE7-BBEE-8025BDB3F309}"/>
              </a:ext>
            </a:extLst>
          </p:cNvPr>
          <p:cNvSpPr>
            <a:spLocks noGrp="1"/>
          </p:cNvSpPr>
          <p:nvPr>
            <p:ph type="title" hasCustomPrompt="1"/>
          </p:nvPr>
        </p:nvSpPr>
        <p:spPr>
          <a:xfrm>
            <a:off x="7011166" y="1948934"/>
            <a:ext cx="4463999" cy="2388889"/>
          </a:xfrm>
        </p:spPr>
        <p:txBody>
          <a:bodyPr/>
          <a:lstStyle>
            <a:lvl1pPr>
              <a:lnSpc>
                <a:spcPct val="110000"/>
              </a:lnSpc>
              <a:defRPr sz="2400" b="0" i="0">
                <a:latin typeface="HelveticaNeueLT Pro 55 Roman" panose="020B0604020202020204" pitchFamily="34" charset="77"/>
              </a:defRPr>
            </a:lvl1pPr>
          </a:lstStyle>
          <a:p>
            <a:r>
              <a:rPr lang="en-GB"/>
              <a:t>Click to add title text. When pasting copy from other slides, be sure to right-click and choose ‘Keep text only’.”</a:t>
            </a:r>
          </a:p>
        </p:txBody>
      </p:sp>
      <p:sp>
        <p:nvSpPr>
          <p:cNvPr id="7" name="Quote mark">
            <a:extLst>
              <a:ext uri="{FF2B5EF4-FFF2-40B4-BE49-F238E27FC236}">
                <a16:creationId xmlns:a16="http://schemas.microsoft.com/office/drawing/2014/main" id="{C6292F14-2A8A-2F49-AEC8-2F019EA424D6}"/>
              </a:ext>
            </a:extLst>
          </p:cNvPr>
          <p:cNvSpPr txBox="1"/>
          <p:nvPr userDrawn="1"/>
        </p:nvSpPr>
        <p:spPr>
          <a:xfrm>
            <a:off x="6861383" y="1952621"/>
            <a:ext cx="149782" cy="461665"/>
          </a:xfrm>
          <a:prstGeom prst="rect">
            <a:avLst/>
          </a:prstGeom>
          <a:noFill/>
        </p:spPr>
        <p:txBody>
          <a:bodyPr wrap="square" lIns="0" tIns="0" rIns="0" bIns="0" rtlCol="0">
            <a:spAutoFit/>
          </a:bodyPr>
          <a:lstStyle/>
          <a:p>
            <a:r>
              <a:rPr lang="en-US" sz="3000" b="0" i="0">
                <a:solidFill>
                  <a:schemeClr val="accent1"/>
                </a:solidFill>
                <a:latin typeface="HelveticaNeueLT Pro 55 Roman" panose="020B0604020202020204" pitchFamily="34" charset="77"/>
              </a:rPr>
              <a:t>“</a:t>
            </a:r>
          </a:p>
        </p:txBody>
      </p:sp>
    </p:spTree>
    <p:extLst>
      <p:ext uri="{BB962C8B-B14F-4D97-AF65-F5344CB8AC3E}">
        <p14:creationId xmlns:p14="http://schemas.microsoft.com/office/powerpoint/2010/main" val="293531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_percentage">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5B417C1D-C8C4-4141-B47E-46E3E7886ECF}"/>
              </a:ext>
            </a:extLst>
          </p:cNvPr>
          <p:cNvSpPr/>
          <p:nvPr userDrawn="1"/>
        </p:nvSpPr>
        <p:spPr>
          <a:xfrm>
            <a:off x="6184900" y="0"/>
            <a:ext cx="6007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NeueLT Pro 55 Roman" panose="020B0604020202020204" pitchFamily="34" charset="77"/>
            </a:endParaRPr>
          </a:p>
        </p:txBody>
      </p:sp>
      <p:sp>
        <p:nvSpPr>
          <p:cNvPr id="6" name="Slide Number_placeholder">
            <a:extLst>
              <a:ext uri="{FF2B5EF4-FFF2-40B4-BE49-F238E27FC236}">
                <a16:creationId xmlns:a16="http://schemas.microsoft.com/office/drawing/2014/main" id="{F29F28E4-4DC5-04D7-80E9-C6DED2BB2B3B}"/>
              </a:ext>
            </a:extLst>
          </p:cNvPr>
          <p:cNvSpPr>
            <a:spLocks noGrp="1"/>
          </p:cNvSpPr>
          <p:nvPr>
            <p:ph type="sldNum" sz="quarter" idx="12"/>
          </p:nvPr>
        </p:nvSpPr>
        <p:spPr>
          <a:xfrm>
            <a:off x="9834562" y="6404991"/>
            <a:ext cx="1646237" cy="144000"/>
          </a:xfrm>
        </p:spPr>
        <p:txBody>
          <a:bodyPr/>
          <a:lstStyle>
            <a:lvl1pPr>
              <a:defRPr b="0" i="0">
                <a:solidFill>
                  <a:schemeClr val="bg1"/>
                </a:solidFill>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8EF6956E-11DE-DA2E-1FD0-7003407C0C4B}"/>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940B96E9-3349-3CE4-7FE2-E3DA2AC4395D}"/>
              </a:ext>
            </a:extLst>
          </p:cNvPr>
          <p:cNvSpPr>
            <a:spLocks noGrp="1"/>
          </p:cNvSpPr>
          <p:nvPr>
            <p:ph type="ftr" sz="quarter" idx="11"/>
          </p:nvPr>
        </p:nvSpPr>
        <p:spPr>
          <a:xfrm>
            <a:off x="2535237" y="6404991"/>
            <a:ext cx="3470275" cy="144000"/>
          </a:xfrm>
        </p:spPr>
        <p:txBody>
          <a:bodyPr/>
          <a:lstStyle>
            <a:lvl1pPr>
              <a:defRPr b="0" i="0">
                <a:latin typeface="HelveticaNeueLT Pro 55 Roman" panose="020B0604020202020204" pitchFamily="34" charset="77"/>
              </a:defRPr>
            </a:lvl1pPr>
          </a:lstStyle>
          <a:p>
            <a:pPr>
              <a:tabLst>
                <a:tab pos="1816100" algn="l"/>
              </a:tabLst>
            </a:pPr>
            <a:endParaRPr lang="en-GB"/>
          </a:p>
        </p:txBody>
      </p:sp>
      <p:sp>
        <p:nvSpPr>
          <p:cNvPr id="9" name="Footer_Design Council">
            <a:extLst>
              <a:ext uri="{FF2B5EF4-FFF2-40B4-BE49-F238E27FC236}">
                <a16:creationId xmlns:a16="http://schemas.microsoft.com/office/drawing/2014/main" id="{1C986F7D-2B86-3843-87EC-73A85451D615}"/>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14" name="Stat label_placeholder">
            <a:extLst>
              <a:ext uri="{FF2B5EF4-FFF2-40B4-BE49-F238E27FC236}">
                <a16:creationId xmlns:a16="http://schemas.microsoft.com/office/drawing/2014/main" id="{509ABE67-D871-0446-8898-D65AFA046EE9}"/>
              </a:ext>
            </a:extLst>
          </p:cNvPr>
          <p:cNvSpPr>
            <a:spLocks noGrp="1"/>
          </p:cNvSpPr>
          <p:nvPr>
            <p:ph type="body" sz="quarter" idx="15" hasCustomPrompt="1"/>
          </p:nvPr>
        </p:nvSpPr>
        <p:spPr>
          <a:xfrm>
            <a:off x="7284719" y="3547441"/>
            <a:ext cx="4196079" cy="1662734"/>
          </a:xfrm>
        </p:spPr>
        <p:txBody>
          <a:bodyPr/>
          <a:lstStyle>
            <a:lvl1pPr>
              <a:defRPr sz="2000" b="0" i="0">
                <a:solidFill>
                  <a:schemeClr val="bg1"/>
                </a:solidFill>
                <a:latin typeface="HelveticaNeueLT Pro 55 Roman" panose="020B0604020202020204" pitchFamily="34" charset="77"/>
              </a:defRPr>
            </a:lvl1pPr>
            <a:lvl2pPr>
              <a:defRPr>
                <a:solidFill>
                  <a:schemeClr val="bg1"/>
                </a:solidFill>
              </a:defRPr>
            </a:lvl2pPr>
            <a:lvl3pPr>
              <a:defRPr>
                <a:solidFill>
                  <a:schemeClr val="bg1"/>
                </a:solidFill>
              </a:defRPr>
            </a:lvl3pPr>
          </a:lstStyle>
          <a:p>
            <a:pPr lvl="0"/>
            <a:r>
              <a:rPr lang="en-GB"/>
              <a:t>Click to add text</a:t>
            </a:r>
            <a:endParaRPr lang="en-US"/>
          </a:p>
        </p:txBody>
      </p:sp>
      <p:sp>
        <p:nvSpPr>
          <p:cNvPr id="10" name="Percentage_placeholder">
            <a:extLst>
              <a:ext uri="{FF2B5EF4-FFF2-40B4-BE49-F238E27FC236}">
                <a16:creationId xmlns:a16="http://schemas.microsoft.com/office/drawing/2014/main" id="{A4550F1D-4E38-0E4D-927D-793F168F54F4}"/>
              </a:ext>
            </a:extLst>
          </p:cNvPr>
          <p:cNvSpPr>
            <a:spLocks noGrp="1"/>
          </p:cNvSpPr>
          <p:nvPr>
            <p:ph type="body" sz="quarter" idx="14" hasCustomPrompt="1"/>
          </p:nvPr>
        </p:nvSpPr>
        <p:spPr>
          <a:xfrm>
            <a:off x="7284719" y="1482033"/>
            <a:ext cx="4572663" cy="1856480"/>
          </a:xfrm>
        </p:spPr>
        <p:txBody>
          <a:bodyPr anchor="b" anchorCtr="0"/>
          <a:lstStyle>
            <a:lvl1pPr algn="l">
              <a:defRPr sz="14500" b="0" i="0" spc="-100" baseline="0">
                <a:solidFill>
                  <a:schemeClr val="accent1"/>
                </a:solidFill>
                <a:latin typeface="HelveticaNeueLT Pro 55 Roman" panose="020B0604020202020204" pitchFamily="34"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t>
            </a:r>
          </a:p>
        </p:txBody>
      </p:sp>
      <p:sp>
        <p:nvSpPr>
          <p:cNvPr id="16" name="Body_placeholder">
            <a:extLst>
              <a:ext uri="{FF2B5EF4-FFF2-40B4-BE49-F238E27FC236}">
                <a16:creationId xmlns:a16="http://schemas.microsoft.com/office/drawing/2014/main" id="{0831D2B3-4799-7245-B1B0-DCC376DBA74F}"/>
              </a:ext>
            </a:extLst>
          </p:cNvPr>
          <p:cNvSpPr>
            <a:spLocks noGrp="1"/>
          </p:cNvSpPr>
          <p:nvPr>
            <p:ph type="body" sz="quarter" idx="16" hasCustomPrompt="1"/>
          </p:nvPr>
        </p:nvSpPr>
        <p:spPr>
          <a:xfrm>
            <a:off x="709613" y="2012116"/>
            <a:ext cx="4464000" cy="4134684"/>
          </a:xfrm>
        </p:spPr>
        <p:txBody>
          <a:bodyPr/>
          <a:lstStyle>
            <a:lvl1pPr>
              <a:defRPr b="0" i="0">
                <a:latin typeface="HelveticaNeueLT Pro 55 Roman" panose="020B0604020202020204" pitchFamily="34" charset="77"/>
              </a:defRPr>
            </a:lvl1pPr>
          </a:lstStyle>
          <a:p>
            <a:pPr lvl="0"/>
            <a:r>
              <a:rPr lang="en-GB"/>
              <a:t>Click to add body text. When pasting copy from other slides, be sure to right-click and choose ‘Keep text only’. </a:t>
            </a:r>
          </a:p>
          <a:p>
            <a:pPr lvl="0"/>
            <a:r>
              <a:rPr lang="en-GB"/>
              <a:t>To increase bullet level, select your text and press Tab. To decrease bullet level, select your bullet text and press Shift + Tab.</a:t>
            </a:r>
            <a:endParaRPr lang="en-US"/>
          </a:p>
        </p:txBody>
      </p:sp>
      <p:sp>
        <p:nvSpPr>
          <p:cNvPr id="12" name="Body header_placeholder">
            <a:extLst>
              <a:ext uri="{FF2B5EF4-FFF2-40B4-BE49-F238E27FC236}">
                <a16:creationId xmlns:a16="http://schemas.microsoft.com/office/drawing/2014/main" id="{4921842A-443C-5247-A5AA-5DB11EF9A966}"/>
              </a:ext>
            </a:extLst>
          </p:cNvPr>
          <p:cNvSpPr>
            <a:spLocks noGrp="1"/>
          </p:cNvSpPr>
          <p:nvPr>
            <p:ph type="body" sz="quarter" idx="13" hasCustomPrompt="1"/>
          </p:nvPr>
        </p:nvSpPr>
        <p:spPr>
          <a:xfrm>
            <a:off x="709614" y="1538238"/>
            <a:ext cx="4464000" cy="432000"/>
          </a:xfrm>
        </p:spPr>
        <p:txBody>
          <a:bodyPr anchor="b" anchorCtr="0"/>
          <a:lstStyle>
            <a:lvl1pPr>
              <a:defRPr sz="2400">
                <a:solidFill>
                  <a:schemeClr val="accent1"/>
                </a:solidFill>
                <a:latin typeface="+mj-lt"/>
              </a:defRPr>
            </a:lvl1pPr>
          </a:lstStyle>
          <a:p>
            <a:pPr lvl="0"/>
            <a:r>
              <a:rPr lang="en-GB"/>
              <a:t>Click to add body header </a:t>
            </a:r>
            <a:endParaRPr lang="en-US"/>
          </a:p>
        </p:txBody>
      </p:sp>
      <p:sp>
        <p:nvSpPr>
          <p:cNvPr id="2" name="Title_placeholder">
            <a:extLst>
              <a:ext uri="{FF2B5EF4-FFF2-40B4-BE49-F238E27FC236}">
                <a16:creationId xmlns:a16="http://schemas.microsoft.com/office/drawing/2014/main" id="{4AF88F84-0078-9DE7-BBEE-8025BDB3F309}"/>
              </a:ext>
            </a:extLst>
          </p:cNvPr>
          <p:cNvSpPr>
            <a:spLocks noGrp="1"/>
          </p:cNvSpPr>
          <p:nvPr>
            <p:ph type="title" hasCustomPrompt="1"/>
          </p:nvPr>
        </p:nvSpPr>
        <p:spPr>
          <a:xfrm>
            <a:off x="709614" y="225778"/>
            <a:ext cx="5106724" cy="1241072"/>
          </a:xfrm>
        </p:spPr>
        <p:txBody>
          <a:bodyPr/>
          <a:lstStyle>
            <a:lvl1pPr>
              <a:defRPr b="0" i="0">
                <a:latin typeface="HelveticaNeueLT Pro 55 Roman" panose="020B0604020202020204" pitchFamily="34" charset="77"/>
              </a:defRPr>
            </a:lvl1pPr>
          </a:lstStyle>
          <a:p>
            <a:r>
              <a:rPr lang="en-GB"/>
              <a:t>one or two lines for the title</a:t>
            </a:r>
          </a:p>
        </p:txBody>
      </p:sp>
    </p:spTree>
    <p:extLst>
      <p:ext uri="{BB962C8B-B14F-4D97-AF65-F5344CB8AC3E}">
        <p14:creationId xmlns:p14="http://schemas.microsoft.com/office/powerpoint/2010/main" val="2316701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_blank">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5B417C1D-C8C4-4141-B47E-46E3E7886ECF}"/>
              </a:ext>
            </a:extLst>
          </p:cNvPr>
          <p:cNvSpPr/>
          <p:nvPr userDrawn="1"/>
        </p:nvSpPr>
        <p:spPr>
          <a:xfrm>
            <a:off x="6184900" y="0"/>
            <a:ext cx="6007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NeueLT Pro 55 Roman" panose="020B0604020202020204" pitchFamily="34" charset="77"/>
            </a:endParaRPr>
          </a:p>
        </p:txBody>
      </p:sp>
      <p:sp>
        <p:nvSpPr>
          <p:cNvPr id="6" name="Slide Number_placeholder">
            <a:extLst>
              <a:ext uri="{FF2B5EF4-FFF2-40B4-BE49-F238E27FC236}">
                <a16:creationId xmlns:a16="http://schemas.microsoft.com/office/drawing/2014/main" id="{F29F28E4-4DC5-04D7-80E9-C6DED2BB2B3B}"/>
              </a:ext>
            </a:extLst>
          </p:cNvPr>
          <p:cNvSpPr>
            <a:spLocks noGrp="1"/>
          </p:cNvSpPr>
          <p:nvPr>
            <p:ph type="sldNum" sz="quarter" idx="12"/>
          </p:nvPr>
        </p:nvSpPr>
        <p:spPr>
          <a:xfrm>
            <a:off x="9834562" y="6404991"/>
            <a:ext cx="1646237" cy="144000"/>
          </a:xfrm>
        </p:spPr>
        <p:txBody>
          <a:bodyPr/>
          <a:lstStyle>
            <a:lvl1pPr>
              <a:defRPr b="0" i="0">
                <a:solidFill>
                  <a:schemeClr val="bg1"/>
                </a:solidFill>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8EF6956E-11DE-DA2E-1FD0-7003407C0C4B}"/>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940B96E9-3349-3CE4-7FE2-E3DA2AC4395D}"/>
              </a:ext>
            </a:extLst>
          </p:cNvPr>
          <p:cNvSpPr>
            <a:spLocks noGrp="1"/>
          </p:cNvSpPr>
          <p:nvPr>
            <p:ph type="ftr" sz="quarter" idx="11"/>
          </p:nvPr>
        </p:nvSpPr>
        <p:spPr>
          <a:xfrm>
            <a:off x="2535237" y="6404991"/>
            <a:ext cx="3470275" cy="144000"/>
          </a:xfrm>
        </p:spPr>
        <p:txBody>
          <a:bodyPr/>
          <a:lstStyle>
            <a:lvl1pPr>
              <a:defRPr b="0" i="0">
                <a:latin typeface="HelveticaNeueLT Pro 55 Roman" panose="020B0604020202020204" pitchFamily="34" charset="77"/>
              </a:defRPr>
            </a:lvl1pPr>
          </a:lstStyle>
          <a:p>
            <a:pPr>
              <a:tabLst>
                <a:tab pos="1816100" algn="l"/>
              </a:tabLst>
            </a:pPr>
            <a:endParaRPr lang="en-GB"/>
          </a:p>
        </p:txBody>
      </p:sp>
      <p:sp>
        <p:nvSpPr>
          <p:cNvPr id="9" name="Footer_Design Council">
            <a:extLst>
              <a:ext uri="{FF2B5EF4-FFF2-40B4-BE49-F238E27FC236}">
                <a16:creationId xmlns:a16="http://schemas.microsoft.com/office/drawing/2014/main" id="{1C986F7D-2B86-3843-87EC-73A85451D615}"/>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16" name="Body_placeholder">
            <a:extLst>
              <a:ext uri="{FF2B5EF4-FFF2-40B4-BE49-F238E27FC236}">
                <a16:creationId xmlns:a16="http://schemas.microsoft.com/office/drawing/2014/main" id="{0831D2B3-4799-7245-B1B0-DCC376DBA74F}"/>
              </a:ext>
            </a:extLst>
          </p:cNvPr>
          <p:cNvSpPr>
            <a:spLocks noGrp="1"/>
          </p:cNvSpPr>
          <p:nvPr>
            <p:ph type="body" sz="quarter" idx="16" hasCustomPrompt="1"/>
          </p:nvPr>
        </p:nvSpPr>
        <p:spPr>
          <a:xfrm>
            <a:off x="709613" y="2012116"/>
            <a:ext cx="4464001" cy="4134684"/>
          </a:xfrm>
        </p:spPr>
        <p:txBody>
          <a:bodyPr/>
          <a:lstStyle>
            <a:lvl1pPr>
              <a:defRPr b="0" i="0">
                <a:latin typeface="HelveticaNeueLT Pro 55 Roman" panose="020B0604020202020204" pitchFamily="34" charset="77"/>
              </a:defRPr>
            </a:lvl1pPr>
          </a:lstStyle>
          <a:p>
            <a:pPr lvl="0"/>
            <a:r>
              <a:rPr lang="en-GB"/>
              <a:t>Click to add body text. When pasting copy from other slides, be sure to right-click and choose ‘Keep text only’. </a:t>
            </a:r>
          </a:p>
          <a:p>
            <a:pPr lvl="0"/>
            <a:r>
              <a:rPr lang="en-GB"/>
              <a:t>To increase bullet level, select your text and press Tab. To decrease bullet level, select your bullet text and press Shift + Tab.</a:t>
            </a:r>
            <a:endParaRPr lang="en-US"/>
          </a:p>
        </p:txBody>
      </p:sp>
      <p:sp>
        <p:nvSpPr>
          <p:cNvPr id="12" name="Body header_placeholder">
            <a:extLst>
              <a:ext uri="{FF2B5EF4-FFF2-40B4-BE49-F238E27FC236}">
                <a16:creationId xmlns:a16="http://schemas.microsoft.com/office/drawing/2014/main" id="{4921842A-443C-5247-A5AA-5DB11EF9A966}"/>
              </a:ext>
            </a:extLst>
          </p:cNvPr>
          <p:cNvSpPr>
            <a:spLocks noGrp="1"/>
          </p:cNvSpPr>
          <p:nvPr>
            <p:ph type="body" sz="quarter" idx="13" hasCustomPrompt="1"/>
          </p:nvPr>
        </p:nvSpPr>
        <p:spPr>
          <a:xfrm>
            <a:off x="709614" y="1538238"/>
            <a:ext cx="4464000" cy="432000"/>
          </a:xfrm>
        </p:spPr>
        <p:txBody>
          <a:bodyPr anchor="b" anchorCtr="0"/>
          <a:lstStyle>
            <a:lvl1pPr>
              <a:defRPr sz="2400">
                <a:solidFill>
                  <a:schemeClr val="accent1"/>
                </a:solidFill>
                <a:latin typeface="+mj-lt"/>
              </a:defRPr>
            </a:lvl1pPr>
          </a:lstStyle>
          <a:p>
            <a:pPr lvl="0"/>
            <a:r>
              <a:rPr lang="en-GB"/>
              <a:t>Click to add body header </a:t>
            </a:r>
            <a:endParaRPr lang="en-US"/>
          </a:p>
        </p:txBody>
      </p:sp>
      <p:sp>
        <p:nvSpPr>
          <p:cNvPr id="2" name="Title_placeholder">
            <a:extLst>
              <a:ext uri="{FF2B5EF4-FFF2-40B4-BE49-F238E27FC236}">
                <a16:creationId xmlns:a16="http://schemas.microsoft.com/office/drawing/2014/main" id="{4AF88F84-0078-9DE7-BBEE-8025BDB3F309}"/>
              </a:ext>
            </a:extLst>
          </p:cNvPr>
          <p:cNvSpPr>
            <a:spLocks noGrp="1"/>
          </p:cNvSpPr>
          <p:nvPr>
            <p:ph type="title" hasCustomPrompt="1"/>
          </p:nvPr>
        </p:nvSpPr>
        <p:spPr>
          <a:xfrm>
            <a:off x="709614" y="191911"/>
            <a:ext cx="5106724" cy="1274939"/>
          </a:xfrm>
        </p:spPr>
        <p:txBody>
          <a:bodyPr/>
          <a:lstStyle>
            <a:lvl1pPr>
              <a:defRPr b="0" i="0">
                <a:latin typeface="HelveticaNeueLT Pro 55 Roman" panose="020B0604020202020204" pitchFamily="34" charset="77"/>
              </a:defRPr>
            </a:lvl1pPr>
          </a:lstStyle>
          <a:p>
            <a:r>
              <a:rPr lang="en-GB"/>
              <a:t>one or two lines for the title</a:t>
            </a:r>
          </a:p>
        </p:txBody>
      </p:sp>
    </p:spTree>
    <p:extLst>
      <p:ext uri="{BB962C8B-B14F-4D97-AF65-F5344CB8AC3E}">
        <p14:creationId xmlns:p14="http://schemas.microsoft.com/office/powerpoint/2010/main" val="77897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_white">
    <p:spTree>
      <p:nvGrpSpPr>
        <p:cNvPr id="1" name=""/>
        <p:cNvGrpSpPr/>
        <p:nvPr/>
      </p:nvGrpSpPr>
      <p:grpSpPr>
        <a:xfrm>
          <a:off x="0" y="0"/>
          <a:ext cx="0" cy="0"/>
          <a:chOff x="0" y="0"/>
          <a:chExt cx="0" cy="0"/>
        </a:xfrm>
      </p:grpSpPr>
      <p:sp>
        <p:nvSpPr>
          <p:cNvPr id="6" name="Slide Number_placeholder">
            <a:extLst>
              <a:ext uri="{FF2B5EF4-FFF2-40B4-BE49-F238E27FC236}">
                <a16:creationId xmlns:a16="http://schemas.microsoft.com/office/drawing/2014/main" id="{F29F28E4-4DC5-04D7-80E9-C6DED2BB2B3B}"/>
              </a:ext>
            </a:extLst>
          </p:cNvPr>
          <p:cNvSpPr>
            <a:spLocks noGrp="1"/>
          </p:cNvSpPr>
          <p:nvPr>
            <p:ph type="sldNum" sz="quarter" idx="12"/>
          </p:nvPr>
        </p:nvSpPr>
        <p:spPr>
          <a:xfrm>
            <a:off x="9834562" y="6404991"/>
            <a:ext cx="1646237" cy="144000"/>
          </a:xfrm>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8EF6956E-11DE-DA2E-1FD0-7003407C0C4B}"/>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940B96E9-3349-3CE4-7FE2-E3DA2AC4395D}"/>
              </a:ext>
            </a:extLst>
          </p:cNvPr>
          <p:cNvSpPr>
            <a:spLocks noGrp="1"/>
          </p:cNvSpPr>
          <p:nvPr>
            <p:ph type="ftr" sz="quarter" idx="11"/>
          </p:nvPr>
        </p:nvSpPr>
        <p:spPr>
          <a:xfrm>
            <a:off x="2535237" y="6404991"/>
            <a:ext cx="3470275" cy="144000"/>
          </a:xfrm>
        </p:spPr>
        <p:txBody>
          <a:bodyPr/>
          <a:lstStyle>
            <a:lvl1pPr>
              <a:defRPr b="0" i="0">
                <a:latin typeface="HelveticaNeueLT Pro 55 Roman" panose="020B0604020202020204" pitchFamily="34" charset="77"/>
              </a:defRPr>
            </a:lvl1pPr>
          </a:lstStyle>
          <a:p>
            <a:pPr>
              <a:tabLst>
                <a:tab pos="1816100" algn="l"/>
              </a:tabLst>
            </a:pPr>
            <a:endParaRPr lang="en-GB"/>
          </a:p>
        </p:txBody>
      </p:sp>
      <p:sp>
        <p:nvSpPr>
          <p:cNvPr id="9" name="Footer_Design Council">
            <a:extLst>
              <a:ext uri="{FF2B5EF4-FFF2-40B4-BE49-F238E27FC236}">
                <a16:creationId xmlns:a16="http://schemas.microsoft.com/office/drawing/2014/main" id="{1C986F7D-2B86-3843-87EC-73A85451D615}"/>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8" name="Chart_placeholder">
            <a:extLst>
              <a:ext uri="{FF2B5EF4-FFF2-40B4-BE49-F238E27FC236}">
                <a16:creationId xmlns:a16="http://schemas.microsoft.com/office/drawing/2014/main" id="{4CFD73AC-B458-964A-9592-86992D6272A0}"/>
              </a:ext>
            </a:extLst>
          </p:cNvPr>
          <p:cNvSpPr>
            <a:spLocks noGrp="1"/>
          </p:cNvSpPr>
          <p:nvPr>
            <p:ph type="chart" sz="quarter" idx="17"/>
          </p:nvPr>
        </p:nvSpPr>
        <p:spPr>
          <a:xfrm>
            <a:off x="6374076" y="681038"/>
            <a:ext cx="5106724" cy="5465762"/>
          </a:xfrm>
          <a:solidFill>
            <a:schemeClr val="bg2"/>
          </a:solidFill>
        </p:spPr>
        <p:txBody>
          <a:bodyPr anchor="ctr" anchorCtr="0"/>
          <a:lstStyle>
            <a:lvl1pPr algn="ctr">
              <a:defRPr b="0" i="0">
                <a:latin typeface="HelveticaNeueLT Pro 55 Roman" panose="020B0604020202020204" pitchFamily="34" charset="77"/>
              </a:defRPr>
            </a:lvl1pPr>
          </a:lstStyle>
          <a:p>
            <a:r>
              <a:rPr lang="en-GB"/>
              <a:t>Click icon to add chart</a:t>
            </a:r>
            <a:endParaRPr lang="en-US"/>
          </a:p>
        </p:txBody>
      </p:sp>
      <p:sp>
        <p:nvSpPr>
          <p:cNvPr id="16" name="Text_placeholder">
            <a:extLst>
              <a:ext uri="{FF2B5EF4-FFF2-40B4-BE49-F238E27FC236}">
                <a16:creationId xmlns:a16="http://schemas.microsoft.com/office/drawing/2014/main" id="{0831D2B3-4799-7245-B1B0-DCC376DBA74F}"/>
              </a:ext>
            </a:extLst>
          </p:cNvPr>
          <p:cNvSpPr>
            <a:spLocks noGrp="1"/>
          </p:cNvSpPr>
          <p:nvPr>
            <p:ph type="body" sz="quarter" idx="16" hasCustomPrompt="1"/>
          </p:nvPr>
        </p:nvSpPr>
        <p:spPr>
          <a:xfrm>
            <a:off x="709613" y="2012116"/>
            <a:ext cx="4560887" cy="4134684"/>
          </a:xfrm>
        </p:spPr>
        <p:txBody>
          <a:bodyPr/>
          <a:lstStyle>
            <a:lvl1pPr>
              <a:defRPr sz="1800" b="0" i="0">
                <a:latin typeface="HelveticaNeueLT Pro 55 Roman" panose="020B0604020202020204" pitchFamily="34" charset="77"/>
              </a:defRPr>
            </a:lvl1pPr>
          </a:lstStyle>
          <a:p>
            <a:pPr lvl="0"/>
            <a:r>
              <a:rPr lang="en-GB"/>
              <a:t>Click to add text. When pasting copy from other slides, be sure to right-click and choose ‘Keep text only’. </a:t>
            </a:r>
          </a:p>
        </p:txBody>
      </p:sp>
      <p:sp>
        <p:nvSpPr>
          <p:cNvPr id="2" name="Title_placeholder">
            <a:extLst>
              <a:ext uri="{FF2B5EF4-FFF2-40B4-BE49-F238E27FC236}">
                <a16:creationId xmlns:a16="http://schemas.microsoft.com/office/drawing/2014/main" id="{4AF88F84-0078-9DE7-BBEE-8025BDB3F309}"/>
              </a:ext>
            </a:extLst>
          </p:cNvPr>
          <p:cNvSpPr>
            <a:spLocks noGrp="1"/>
          </p:cNvSpPr>
          <p:nvPr>
            <p:ph type="title" hasCustomPrompt="1"/>
          </p:nvPr>
        </p:nvSpPr>
        <p:spPr>
          <a:xfrm>
            <a:off x="709614" y="681038"/>
            <a:ext cx="5106724" cy="785812"/>
          </a:xfrm>
        </p:spPr>
        <p:txBody>
          <a:bodyPr/>
          <a:lstStyle>
            <a:lvl1pPr>
              <a:defRPr b="0" i="0">
                <a:latin typeface="HelveticaNeueLT Pro 55 Roman" panose="020B0604020202020204" pitchFamily="34" charset="77"/>
              </a:defRPr>
            </a:lvl1pPr>
          </a:lstStyle>
          <a:p>
            <a:r>
              <a:rPr lang="en-GB"/>
              <a:t>Click to add title text. </a:t>
            </a:r>
          </a:p>
        </p:txBody>
      </p:sp>
    </p:spTree>
    <p:extLst>
      <p:ext uri="{BB962C8B-B14F-4D97-AF65-F5344CB8AC3E}">
        <p14:creationId xmlns:p14="http://schemas.microsoft.com/office/powerpoint/2010/main" val="1199835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_claret">
    <p:bg>
      <p:bgPr>
        <a:solidFill>
          <a:schemeClr val="tx1"/>
        </a:solidFill>
        <a:effectLst/>
      </p:bgPr>
    </p:bg>
    <p:spTree>
      <p:nvGrpSpPr>
        <p:cNvPr id="1" name=""/>
        <p:cNvGrpSpPr/>
        <p:nvPr/>
      </p:nvGrpSpPr>
      <p:grpSpPr>
        <a:xfrm>
          <a:off x="0" y="0"/>
          <a:ext cx="0" cy="0"/>
          <a:chOff x="0" y="0"/>
          <a:chExt cx="0" cy="0"/>
        </a:xfrm>
      </p:grpSpPr>
      <p:sp>
        <p:nvSpPr>
          <p:cNvPr id="6" name="Slide Number_placeholder">
            <a:extLst>
              <a:ext uri="{FF2B5EF4-FFF2-40B4-BE49-F238E27FC236}">
                <a16:creationId xmlns:a16="http://schemas.microsoft.com/office/drawing/2014/main" id="{F29F28E4-4DC5-04D7-80E9-C6DED2BB2B3B}"/>
              </a:ext>
            </a:extLst>
          </p:cNvPr>
          <p:cNvSpPr>
            <a:spLocks noGrp="1"/>
          </p:cNvSpPr>
          <p:nvPr>
            <p:ph type="sldNum" sz="quarter" idx="12"/>
          </p:nvPr>
        </p:nvSpPr>
        <p:spPr>
          <a:xfrm>
            <a:off x="9834562" y="6404991"/>
            <a:ext cx="1646237" cy="144000"/>
          </a:xfrm>
        </p:spPr>
        <p:txBody>
          <a:bodyPr/>
          <a:lstStyle>
            <a:lvl1pPr>
              <a:defRPr b="0" i="0">
                <a:solidFill>
                  <a:schemeClr val="bg1"/>
                </a:solidFill>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8EF6956E-11DE-DA2E-1FD0-7003407C0C4B}"/>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940B96E9-3349-3CE4-7FE2-E3DA2AC4395D}"/>
              </a:ext>
            </a:extLst>
          </p:cNvPr>
          <p:cNvSpPr>
            <a:spLocks noGrp="1"/>
          </p:cNvSpPr>
          <p:nvPr>
            <p:ph type="ftr" sz="quarter" idx="11"/>
          </p:nvPr>
        </p:nvSpPr>
        <p:spPr>
          <a:xfrm>
            <a:off x="2535237" y="6404991"/>
            <a:ext cx="3470275" cy="144000"/>
          </a:xfrm>
        </p:spPr>
        <p:txBody>
          <a:bodyPr/>
          <a:lstStyle>
            <a:lvl1pPr>
              <a:defRPr b="0" i="0">
                <a:solidFill>
                  <a:schemeClr val="bg1"/>
                </a:solidFill>
                <a:latin typeface="HelveticaNeueLT Pro 55 Roman" panose="020B0604020202020204" pitchFamily="34" charset="77"/>
              </a:defRPr>
            </a:lvl1pPr>
          </a:lstStyle>
          <a:p>
            <a:pPr>
              <a:tabLst>
                <a:tab pos="1816100" algn="l"/>
              </a:tabLst>
            </a:pPr>
            <a:endParaRPr lang="en-GB"/>
          </a:p>
        </p:txBody>
      </p:sp>
      <p:sp>
        <p:nvSpPr>
          <p:cNvPr id="9" name="Footer_Design Council">
            <a:extLst>
              <a:ext uri="{FF2B5EF4-FFF2-40B4-BE49-F238E27FC236}">
                <a16:creationId xmlns:a16="http://schemas.microsoft.com/office/drawing/2014/main" id="{1C986F7D-2B86-3843-87EC-73A85451D615}"/>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solidFill>
                  <a:schemeClr val="bg1"/>
                </a:solidFill>
                <a:latin typeface="HelveticaNeueLT Pro 55 Roman" panose="020B0604020202020204" pitchFamily="34" charset="77"/>
              </a:rPr>
              <a:t>Design Council</a:t>
            </a:r>
          </a:p>
        </p:txBody>
      </p:sp>
      <p:sp>
        <p:nvSpPr>
          <p:cNvPr id="8" name="Chart_placeholder">
            <a:extLst>
              <a:ext uri="{FF2B5EF4-FFF2-40B4-BE49-F238E27FC236}">
                <a16:creationId xmlns:a16="http://schemas.microsoft.com/office/drawing/2014/main" id="{4CFD73AC-B458-964A-9592-86992D6272A0}"/>
              </a:ext>
            </a:extLst>
          </p:cNvPr>
          <p:cNvSpPr>
            <a:spLocks noGrp="1"/>
          </p:cNvSpPr>
          <p:nvPr>
            <p:ph type="chart" sz="quarter" idx="17"/>
          </p:nvPr>
        </p:nvSpPr>
        <p:spPr>
          <a:xfrm>
            <a:off x="6374076" y="681038"/>
            <a:ext cx="5106724" cy="5465762"/>
          </a:xfrm>
          <a:noFill/>
        </p:spPr>
        <p:txBody>
          <a:bodyPr anchor="ctr" anchorCtr="0"/>
          <a:lstStyle>
            <a:lvl1pPr algn="ctr">
              <a:defRPr b="0" i="0">
                <a:solidFill>
                  <a:schemeClr val="bg1"/>
                </a:solidFill>
                <a:latin typeface="HelveticaNeueLT Pro 55 Roman" panose="020B0604020202020204" pitchFamily="34" charset="77"/>
              </a:defRPr>
            </a:lvl1pPr>
          </a:lstStyle>
          <a:p>
            <a:r>
              <a:rPr lang="en-GB"/>
              <a:t>Click icon to add chart</a:t>
            </a:r>
            <a:endParaRPr lang="en-US"/>
          </a:p>
        </p:txBody>
      </p:sp>
      <p:sp>
        <p:nvSpPr>
          <p:cNvPr id="16" name="Text_placeholder">
            <a:extLst>
              <a:ext uri="{FF2B5EF4-FFF2-40B4-BE49-F238E27FC236}">
                <a16:creationId xmlns:a16="http://schemas.microsoft.com/office/drawing/2014/main" id="{0831D2B3-4799-7245-B1B0-DCC376DBA74F}"/>
              </a:ext>
            </a:extLst>
          </p:cNvPr>
          <p:cNvSpPr>
            <a:spLocks noGrp="1"/>
          </p:cNvSpPr>
          <p:nvPr>
            <p:ph type="body" sz="quarter" idx="16" hasCustomPrompt="1"/>
          </p:nvPr>
        </p:nvSpPr>
        <p:spPr>
          <a:xfrm>
            <a:off x="709613" y="2012116"/>
            <a:ext cx="4560887" cy="4134684"/>
          </a:xfrm>
        </p:spPr>
        <p:txBody>
          <a:bodyPr/>
          <a:lstStyle>
            <a:lvl1pPr>
              <a:defRPr sz="1800" b="0" i="0">
                <a:solidFill>
                  <a:schemeClr val="bg1"/>
                </a:solidFill>
                <a:latin typeface="HelveticaNeueLT Pro 55 Roman" panose="020B0604020202020204" pitchFamily="34" charset="77"/>
              </a:defRPr>
            </a:lvl1pPr>
          </a:lstStyle>
          <a:p>
            <a:pPr lvl="0"/>
            <a:r>
              <a:rPr lang="en-GB"/>
              <a:t>Click to add text. When pasting copy from other slides, be sure to right-click and choose ‘Keep text only’. </a:t>
            </a:r>
          </a:p>
        </p:txBody>
      </p:sp>
      <p:sp>
        <p:nvSpPr>
          <p:cNvPr id="2" name="Title_placeholder">
            <a:extLst>
              <a:ext uri="{FF2B5EF4-FFF2-40B4-BE49-F238E27FC236}">
                <a16:creationId xmlns:a16="http://schemas.microsoft.com/office/drawing/2014/main" id="{4AF88F84-0078-9DE7-BBEE-8025BDB3F309}"/>
              </a:ext>
            </a:extLst>
          </p:cNvPr>
          <p:cNvSpPr>
            <a:spLocks noGrp="1"/>
          </p:cNvSpPr>
          <p:nvPr>
            <p:ph type="title" hasCustomPrompt="1"/>
          </p:nvPr>
        </p:nvSpPr>
        <p:spPr>
          <a:xfrm>
            <a:off x="709614" y="681038"/>
            <a:ext cx="5106724" cy="785812"/>
          </a:xfrm>
        </p:spPr>
        <p:txBody>
          <a:bodyPr/>
          <a:lstStyle>
            <a:lvl1pPr>
              <a:defRPr b="0" i="0">
                <a:solidFill>
                  <a:schemeClr val="accent1"/>
                </a:solidFill>
                <a:latin typeface="HelveticaNeueLT Pro 55 Roman" panose="020B0604020202020204" pitchFamily="34" charset="77"/>
              </a:defRPr>
            </a:lvl1pPr>
          </a:lstStyle>
          <a:p>
            <a:r>
              <a:rPr lang="en-GB"/>
              <a:t>Click to add title text. </a:t>
            </a:r>
          </a:p>
        </p:txBody>
      </p:sp>
    </p:spTree>
    <p:extLst>
      <p:ext uri="{BB962C8B-B14F-4D97-AF65-F5344CB8AC3E}">
        <p14:creationId xmlns:p14="http://schemas.microsoft.com/office/powerpoint/2010/main" val="977901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_map">
    <p:bg>
      <p:bgPr>
        <a:solidFill>
          <a:schemeClr val="tx1"/>
        </a:solidFill>
        <a:effectLst/>
      </p:bgPr>
    </p:bg>
    <p:spTree>
      <p:nvGrpSpPr>
        <p:cNvPr id="1" name=""/>
        <p:cNvGrpSpPr/>
        <p:nvPr/>
      </p:nvGrpSpPr>
      <p:grpSpPr>
        <a:xfrm>
          <a:off x="0" y="0"/>
          <a:ext cx="0" cy="0"/>
          <a:chOff x="0" y="0"/>
          <a:chExt cx="0" cy="0"/>
        </a:xfrm>
      </p:grpSpPr>
      <p:sp>
        <p:nvSpPr>
          <p:cNvPr id="4" name="Date_placeholder">
            <a:extLst>
              <a:ext uri="{FF2B5EF4-FFF2-40B4-BE49-F238E27FC236}">
                <a16:creationId xmlns:a16="http://schemas.microsoft.com/office/drawing/2014/main" id="{8EF6956E-11DE-DA2E-1FD0-7003407C0C4B}"/>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940B96E9-3349-3CE4-7FE2-E3DA2AC4395D}"/>
              </a:ext>
            </a:extLst>
          </p:cNvPr>
          <p:cNvSpPr>
            <a:spLocks noGrp="1"/>
          </p:cNvSpPr>
          <p:nvPr>
            <p:ph type="ftr" sz="quarter" idx="11"/>
          </p:nvPr>
        </p:nvSpPr>
        <p:spPr>
          <a:xfrm>
            <a:off x="2535237" y="6404991"/>
            <a:ext cx="3470275" cy="144000"/>
          </a:xfrm>
        </p:spPr>
        <p:txBody>
          <a:bodyPr/>
          <a:lstStyle>
            <a:lvl1pPr>
              <a:defRPr b="0" i="0">
                <a:solidFill>
                  <a:schemeClr val="bg1"/>
                </a:solidFill>
                <a:latin typeface="HelveticaNeueLT Pro 55 Roman" panose="020B0604020202020204" pitchFamily="34" charset="77"/>
              </a:defRPr>
            </a:lvl1pPr>
          </a:lstStyle>
          <a:p>
            <a:pPr>
              <a:tabLst>
                <a:tab pos="1816100" algn="l"/>
              </a:tabLst>
            </a:pPr>
            <a:endParaRPr lang="en-GB"/>
          </a:p>
        </p:txBody>
      </p:sp>
      <p:sp>
        <p:nvSpPr>
          <p:cNvPr id="9" name="Footer_Design Council">
            <a:extLst>
              <a:ext uri="{FF2B5EF4-FFF2-40B4-BE49-F238E27FC236}">
                <a16:creationId xmlns:a16="http://schemas.microsoft.com/office/drawing/2014/main" id="{1C986F7D-2B86-3843-87EC-73A85451D615}"/>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solidFill>
                  <a:schemeClr val="bg1"/>
                </a:solidFill>
                <a:latin typeface="HelveticaNeueLT Pro 55 Roman" panose="020B0604020202020204" pitchFamily="34" charset="77"/>
              </a:rPr>
              <a:t>Design Council</a:t>
            </a:r>
          </a:p>
        </p:txBody>
      </p:sp>
      <p:sp>
        <p:nvSpPr>
          <p:cNvPr id="16" name="Text_placeholder">
            <a:extLst>
              <a:ext uri="{FF2B5EF4-FFF2-40B4-BE49-F238E27FC236}">
                <a16:creationId xmlns:a16="http://schemas.microsoft.com/office/drawing/2014/main" id="{0831D2B3-4799-7245-B1B0-DCC376DBA74F}"/>
              </a:ext>
            </a:extLst>
          </p:cNvPr>
          <p:cNvSpPr>
            <a:spLocks noGrp="1"/>
          </p:cNvSpPr>
          <p:nvPr>
            <p:ph type="body" sz="quarter" idx="16" hasCustomPrompt="1"/>
          </p:nvPr>
        </p:nvSpPr>
        <p:spPr>
          <a:xfrm>
            <a:off x="709613" y="2012116"/>
            <a:ext cx="4560887" cy="4134684"/>
          </a:xfrm>
        </p:spPr>
        <p:txBody>
          <a:bodyPr/>
          <a:lstStyle>
            <a:lvl1pPr>
              <a:defRPr sz="1800" b="0" i="0">
                <a:solidFill>
                  <a:schemeClr val="bg1"/>
                </a:solidFill>
                <a:latin typeface="HelveticaNeueLT Pro 55 Roman" panose="020B0604020202020204" pitchFamily="34" charset="77"/>
              </a:defRPr>
            </a:lvl1pPr>
          </a:lstStyle>
          <a:p>
            <a:pPr lvl="0"/>
            <a:r>
              <a:rPr lang="en-GB"/>
              <a:t>Click to add text. When pasting copy from other slides, be sure to right-click and choose ‘Keep text only’. </a:t>
            </a:r>
          </a:p>
        </p:txBody>
      </p:sp>
      <p:sp>
        <p:nvSpPr>
          <p:cNvPr id="2" name="Title_placeholder">
            <a:extLst>
              <a:ext uri="{FF2B5EF4-FFF2-40B4-BE49-F238E27FC236}">
                <a16:creationId xmlns:a16="http://schemas.microsoft.com/office/drawing/2014/main" id="{4AF88F84-0078-9DE7-BBEE-8025BDB3F309}"/>
              </a:ext>
            </a:extLst>
          </p:cNvPr>
          <p:cNvSpPr>
            <a:spLocks noGrp="1"/>
          </p:cNvSpPr>
          <p:nvPr>
            <p:ph type="title" hasCustomPrompt="1"/>
          </p:nvPr>
        </p:nvSpPr>
        <p:spPr>
          <a:xfrm>
            <a:off x="709614" y="681038"/>
            <a:ext cx="5106724" cy="785812"/>
          </a:xfrm>
        </p:spPr>
        <p:txBody>
          <a:bodyPr/>
          <a:lstStyle>
            <a:lvl1pPr>
              <a:defRPr b="0" i="0">
                <a:solidFill>
                  <a:schemeClr val="accent1"/>
                </a:solidFill>
                <a:latin typeface="HelveticaNeueLT Pro 55 Roman" panose="020B0604020202020204" pitchFamily="34" charset="77"/>
              </a:defRPr>
            </a:lvl1pPr>
          </a:lstStyle>
          <a:p>
            <a:r>
              <a:rPr lang="en-GB"/>
              <a:t>Click to add title text. </a:t>
            </a:r>
          </a:p>
        </p:txBody>
      </p:sp>
      <p:sp>
        <p:nvSpPr>
          <p:cNvPr id="6" name="Slide Number_placeholder">
            <a:extLst>
              <a:ext uri="{FF2B5EF4-FFF2-40B4-BE49-F238E27FC236}">
                <a16:creationId xmlns:a16="http://schemas.microsoft.com/office/drawing/2014/main" id="{F29F28E4-4DC5-04D7-80E9-C6DED2BB2B3B}"/>
              </a:ext>
            </a:extLst>
          </p:cNvPr>
          <p:cNvSpPr>
            <a:spLocks noGrp="1"/>
          </p:cNvSpPr>
          <p:nvPr>
            <p:ph type="sldNum" sz="quarter" idx="12"/>
          </p:nvPr>
        </p:nvSpPr>
        <p:spPr>
          <a:xfrm>
            <a:off x="9834562" y="6404991"/>
            <a:ext cx="1646237" cy="144000"/>
          </a:xfrm>
        </p:spPr>
        <p:txBody>
          <a:bodyPr/>
          <a:lstStyle>
            <a:lvl1pPr>
              <a:defRPr b="0" i="0">
                <a:solidFill>
                  <a:schemeClr val="bg1"/>
                </a:solidFill>
                <a:latin typeface="HelveticaNeueLT Pro 55 Roman" panose="020B0604020202020204" pitchFamily="34" charset="77"/>
              </a:defRPr>
            </a:lvl1pPr>
          </a:lstStyle>
          <a:p>
            <a:fld id="{AF8BC7C4-2EE5-4766-9C46-468AF9ADDA1F}" type="slidenum">
              <a:rPr lang="en-GB" smtClean="0"/>
              <a:pPr/>
              <a:t>‹#›</a:t>
            </a:fld>
            <a:endParaRPr lang="en-GB"/>
          </a:p>
        </p:txBody>
      </p:sp>
    </p:spTree>
    <p:extLst>
      <p:ext uri="{BB962C8B-B14F-4D97-AF65-F5344CB8AC3E}">
        <p14:creationId xmlns:p14="http://schemas.microsoft.com/office/powerpoint/2010/main" val="386897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Masonery imagery">
    <p:spTree>
      <p:nvGrpSpPr>
        <p:cNvPr id="1" name=""/>
        <p:cNvGrpSpPr/>
        <p:nvPr/>
      </p:nvGrpSpPr>
      <p:grpSpPr>
        <a:xfrm>
          <a:off x="0" y="0"/>
          <a:ext cx="0" cy="0"/>
          <a:chOff x="0" y="0"/>
          <a:chExt cx="0" cy="0"/>
        </a:xfrm>
      </p:grpSpPr>
      <p:sp>
        <p:nvSpPr>
          <p:cNvPr id="6" name="Slide Number_placeholder">
            <a:extLst>
              <a:ext uri="{FF2B5EF4-FFF2-40B4-BE49-F238E27FC236}">
                <a16:creationId xmlns:a16="http://schemas.microsoft.com/office/drawing/2014/main" id="{F29F28E4-4DC5-04D7-80E9-C6DED2BB2B3B}"/>
              </a:ext>
            </a:extLst>
          </p:cNvPr>
          <p:cNvSpPr>
            <a:spLocks noGrp="1"/>
          </p:cNvSpPr>
          <p:nvPr>
            <p:ph type="sldNum" sz="quarter" idx="12"/>
          </p:nvPr>
        </p:nvSpPr>
        <p:spPr>
          <a:xfrm>
            <a:off x="9834562" y="6404991"/>
            <a:ext cx="1646237" cy="144000"/>
          </a:xfrm>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8EF6956E-11DE-DA2E-1FD0-7003407C0C4B}"/>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940B96E9-3349-3CE4-7FE2-E3DA2AC4395D}"/>
              </a:ext>
            </a:extLst>
          </p:cNvPr>
          <p:cNvSpPr>
            <a:spLocks noGrp="1"/>
          </p:cNvSpPr>
          <p:nvPr>
            <p:ph type="ftr" sz="quarter" idx="11"/>
          </p:nvPr>
        </p:nvSpPr>
        <p:spPr>
          <a:xfrm>
            <a:off x="2535237" y="6404991"/>
            <a:ext cx="3470275" cy="144000"/>
          </a:xfrm>
        </p:spPr>
        <p:txBody>
          <a:bodyPr/>
          <a:lstStyle>
            <a:lvl1pPr>
              <a:defRPr b="0" i="0">
                <a:latin typeface="HelveticaNeueLT Pro 55 Roman" panose="020B0604020202020204" pitchFamily="34" charset="77"/>
              </a:defRPr>
            </a:lvl1pPr>
          </a:lstStyle>
          <a:p>
            <a:pPr>
              <a:tabLst>
                <a:tab pos="1816100" algn="l"/>
              </a:tabLst>
            </a:pPr>
            <a:endParaRPr lang="en-GB"/>
          </a:p>
        </p:txBody>
      </p:sp>
      <p:sp>
        <p:nvSpPr>
          <p:cNvPr id="9" name="Footer_Design Council">
            <a:extLst>
              <a:ext uri="{FF2B5EF4-FFF2-40B4-BE49-F238E27FC236}">
                <a16:creationId xmlns:a16="http://schemas.microsoft.com/office/drawing/2014/main" id="{1C986F7D-2B86-3843-87EC-73A85451D615}"/>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3" name="Body_placeholder">
            <a:extLst>
              <a:ext uri="{FF2B5EF4-FFF2-40B4-BE49-F238E27FC236}">
                <a16:creationId xmlns:a16="http://schemas.microsoft.com/office/drawing/2014/main" id="{71441274-D2C2-335C-C090-FDC00C0EBB55}"/>
              </a:ext>
            </a:extLst>
          </p:cNvPr>
          <p:cNvSpPr>
            <a:spLocks noGrp="1"/>
          </p:cNvSpPr>
          <p:nvPr>
            <p:ph idx="1" hasCustomPrompt="1"/>
          </p:nvPr>
        </p:nvSpPr>
        <p:spPr>
          <a:xfrm>
            <a:off x="338667" y="2012116"/>
            <a:ext cx="4651022" cy="4134684"/>
          </a:xfrm>
        </p:spPr>
        <p:txBody>
          <a:bodyPr/>
          <a:lstStyle>
            <a:lvl1pPr>
              <a:defRPr b="0" i="0">
                <a:latin typeface="HelveticaNeueLT Pro 55 Roman" panose="020B0604020202020204" pitchFamily="34" charset="77"/>
              </a:defRPr>
            </a:lvl1pPr>
            <a:lvl2pPr>
              <a:defRPr b="0" i="0">
                <a:latin typeface="HelveticaNeueLT Pro 55 Roman" panose="020B0604020202020204" pitchFamily="34" charset="77"/>
              </a:defRPr>
            </a:lvl2pPr>
            <a:lvl3pPr>
              <a:defRPr b="0" i="0">
                <a:latin typeface="HelveticaNeueLT Pro 55 Roman" panose="020B0604020202020204" pitchFamily="34" charset="77"/>
              </a:defRPr>
            </a:lvl3pPr>
            <a:lvl4pPr>
              <a:defRPr b="0" i="0">
                <a:latin typeface="HelveticaNeueLT Pro 55 Roman" panose="020B0604020202020204" pitchFamily="34" charset="77"/>
              </a:defRPr>
            </a:lvl4pPr>
            <a:lvl5pPr>
              <a:defRPr b="0" i="0">
                <a:latin typeface="HelveticaNeueLT Pro 55 Roman" panose="020B0604020202020204" pitchFamily="34" charset="77"/>
              </a:defRPr>
            </a:lvl5pPr>
          </a:lstStyle>
          <a:p>
            <a:pPr lvl="0"/>
            <a:r>
              <a:rPr lang="en-GB"/>
              <a:t>Click to add body text. When pasting copy from other slides, be sure to right-click and choose ‘Keep text only’. </a:t>
            </a:r>
          </a:p>
          <a:p>
            <a:pPr lvl="0"/>
            <a:r>
              <a:rPr lang="en-GB"/>
              <a:t>To increase bullet level, select your text and press Tab. To decrease bullet level, select your bullet text and press Shift + Tab.</a:t>
            </a:r>
          </a:p>
          <a:p>
            <a:pPr lvl="1"/>
            <a:r>
              <a:rPr lang="en-GB"/>
              <a:t>Second level</a:t>
            </a:r>
          </a:p>
          <a:p>
            <a:pPr lvl="2"/>
            <a:r>
              <a:rPr lang="en-GB"/>
              <a:t>Third level</a:t>
            </a:r>
          </a:p>
          <a:p>
            <a:pPr lvl="3"/>
            <a:r>
              <a:rPr lang="en-GB"/>
              <a:t>Fourth level</a:t>
            </a:r>
          </a:p>
          <a:p>
            <a:pPr lvl="4"/>
            <a:r>
              <a:rPr lang="en-GB"/>
              <a:t>Fifth level</a:t>
            </a:r>
          </a:p>
        </p:txBody>
      </p:sp>
      <p:sp>
        <p:nvSpPr>
          <p:cNvPr id="12" name="Body header_placeholder">
            <a:extLst>
              <a:ext uri="{FF2B5EF4-FFF2-40B4-BE49-F238E27FC236}">
                <a16:creationId xmlns:a16="http://schemas.microsoft.com/office/drawing/2014/main" id="{4921842A-443C-5247-A5AA-5DB11EF9A966}"/>
              </a:ext>
            </a:extLst>
          </p:cNvPr>
          <p:cNvSpPr>
            <a:spLocks noGrp="1"/>
          </p:cNvSpPr>
          <p:nvPr>
            <p:ph type="body" sz="quarter" idx="13" hasCustomPrompt="1"/>
          </p:nvPr>
        </p:nvSpPr>
        <p:spPr>
          <a:xfrm>
            <a:off x="338667" y="1538238"/>
            <a:ext cx="4651021" cy="432000"/>
          </a:xfrm>
        </p:spPr>
        <p:txBody>
          <a:bodyPr anchor="b" anchorCtr="0"/>
          <a:lstStyle>
            <a:lvl1pPr>
              <a:defRPr sz="2400">
                <a:solidFill>
                  <a:schemeClr val="accent1"/>
                </a:solidFill>
                <a:latin typeface="+mj-lt"/>
              </a:defRPr>
            </a:lvl1pPr>
          </a:lstStyle>
          <a:p>
            <a:pPr lvl="0"/>
            <a:r>
              <a:rPr lang="en-GB"/>
              <a:t>Click to add body header </a:t>
            </a:r>
            <a:endParaRPr lang="en-US"/>
          </a:p>
        </p:txBody>
      </p:sp>
      <p:sp>
        <p:nvSpPr>
          <p:cNvPr id="2" name="Title_placeholder">
            <a:extLst>
              <a:ext uri="{FF2B5EF4-FFF2-40B4-BE49-F238E27FC236}">
                <a16:creationId xmlns:a16="http://schemas.microsoft.com/office/drawing/2014/main" id="{4AF88F84-0078-9DE7-BBEE-8025BDB3F309}"/>
              </a:ext>
            </a:extLst>
          </p:cNvPr>
          <p:cNvSpPr>
            <a:spLocks noGrp="1"/>
          </p:cNvSpPr>
          <p:nvPr>
            <p:ph type="title" hasCustomPrompt="1"/>
          </p:nvPr>
        </p:nvSpPr>
        <p:spPr>
          <a:xfrm>
            <a:off x="338667" y="112889"/>
            <a:ext cx="4651021" cy="1353961"/>
          </a:xfrm>
        </p:spPr>
        <p:txBody>
          <a:bodyPr/>
          <a:lstStyle>
            <a:lvl1pPr>
              <a:defRPr b="0" i="0">
                <a:latin typeface="HelveticaNeueLT Pro 55 Roman" panose="020B0604020202020204" pitchFamily="34" charset="77"/>
              </a:defRPr>
            </a:lvl1pPr>
          </a:lstStyle>
          <a:p>
            <a:r>
              <a:rPr lang="en-GB"/>
              <a:t>one or two lines of title.</a:t>
            </a:r>
          </a:p>
        </p:txBody>
      </p:sp>
      <p:sp>
        <p:nvSpPr>
          <p:cNvPr id="10" name="Picture Placeholder 2">
            <a:extLst>
              <a:ext uri="{FF2B5EF4-FFF2-40B4-BE49-F238E27FC236}">
                <a16:creationId xmlns:a16="http://schemas.microsoft.com/office/drawing/2014/main" id="{C326FA71-88BB-224D-80DE-29008CAAF2FF}"/>
              </a:ext>
            </a:extLst>
          </p:cNvPr>
          <p:cNvSpPr>
            <a:spLocks noGrp="1"/>
          </p:cNvSpPr>
          <p:nvPr>
            <p:ph type="pic" sz="quarter" idx="15" hasCustomPrompt="1"/>
          </p:nvPr>
        </p:nvSpPr>
        <p:spPr>
          <a:xfrm>
            <a:off x="5355769" y="709613"/>
            <a:ext cx="2278744" cy="2490787"/>
          </a:xfrm>
        </p:spPr>
        <p:txBody>
          <a:bodyPr/>
          <a:lstStyle>
            <a:lvl1pPr>
              <a:defRPr b="0" i="0">
                <a:latin typeface="HelveticaNeueLT Pro 55 Roman" panose="020B0604020202020204" pitchFamily="34" charset="77"/>
              </a:defRPr>
            </a:lvl1pPr>
          </a:lstStyle>
          <a:p>
            <a:r>
              <a:rPr lang="en-US"/>
              <a:t>Click icon to add image</a:t>
            </a:r>
          </a:p>
        </p:txBody>
      </p:sp>
      <p:sp>
        <p:nvSpPr>
          <p:cNvPr id="11" name="Picture Placeholder 4">
            <a:extLst>
              <a:ext uri="{FF2B5EF4-FFF2-40B4-BE49-F238E27FC236}">
                <a16:creationId xmlns:a16="http://schemas.microsoft.com/office/drawing/2014/main" id="{CEBFF8C0-2A37-A74B-9B55-71ED3E096934}"/>
              </a:ext>
            </a:extLst>
          </p:cNvPr>
          <p:cNvSpPr>
            <a:spLocks noGrp="1"/>
          </p:cNvSpPr>
          <p:nvPr>
            <p:ph type="pic" sz="quarter" idx="16" hasCustomPrompt="1"/>
          </p:nvPr>
        </p:nvSpPr>
        <p:spPr>
          <a:xfrm>
            <a:off x="9644376" y="709613"/>
            <a:ext cx="1836423" cy="2490787"/>
          </a:xfrm>
        </p:spPr>
        <p:txBody>
          <a:bodyPr/>
          <a:lstStyle>
            <a:lvl1pPr>
              <a:defRPr b="0" i="0">
                <a:latin typeface="HelveticaNeueLT Pro 55 Roman" panose="020B0604020202020204" pitchFamily="34" charset="77"/>
              </a:defRPr>
            </a:lvl1pPr>
          </a:lstStyle>
          <a:p>
            <a:r>
              <a:rPr lang="en-US"/>
              <a:t>Click icon to add image</a:t>
            </a:r>
          </a:p>
        </p:txBody>
      </p:sp>
      <p:sp>
        <p:nvSpPr>
          <p:cNvPr id="14" name="Picture Placeholder 6">
            <a:extLst>
              <a:ext uri="{FF2B5EF4-FFF2-40B4-BE49-F238E27FC236}">
                <a16:creationId xmlns:a16="http://schemas.microsoft.com/office/drawing/2014/main" id="{C4F3CED8-76B8-B24B-BD62-3F7E02928908}"/>
              </a:ext>
            </a:extLst>
          </p:cNvPr>
          <p:cNvSpPr>
            <a:spLocks noGrp="1"/>
          </p:cNvSpPr>
          <p:nvPr>
            <p:ph type="pic" sz="quarter" idx="17" hasCustomPrompt="1"/>
          </p:nvPr>
        </p:nvSpPr>
        <p:spPr>
          <a:xfrm>
            <a:off x="7721233" y="709613"/>
            <a:ext cx="1836423" cy="2490787"/>
          </a:xfrm>
        </p:spPr>
        <p:txBody>
          <a:bodyPr/>
          <a:lstStyle>
            <a:lvl1pPr>
              <a:defRPr b="0" i="0">
                <a:latin typeface="HelveticaNeueLT Pro 55 Roman" panose="020B0604020202020204" pitchFamily="34" charset="77"/>
              </a:defRPr>
            </a:lvl1pPr>
          </a:lstStyle>
          <a:p>
            <a:r>
              <a:rPr lang="en-US"/>
              <a:t>Click icon to add image</a:t>
            </a:r>
          </a:p>
        </p:txBody>
      </p:sp>
      <p:sp>
        <p:nvSpPr>
          <p:cNvPr id="15" name="Picture Placeholder 8">
            <a:extLst>
              <a:ext uri="{FF2B5EF4-FFF2-40B4-BE49-F238E27FC236}">
                <a16:creationId xmlns:a16="http://schemas.microsoft.com/office/drawing/2014/main" id="{076EECB0-597C-7947-BB59-9641677D7501}"/>
              </a:ext>
            </a:extLst>
          </p:cNvPr>
          <p:cNvSpPr>
            <a:spLocks noGrp="1"/>
          </p:cNvSpPr>
          <p:nvPr>
            <p:ph type="pic" sz="quarter" idx="18" hasCustomPrompt="1"/>
          </p:nvPr>
        </p:nvSpPr>
        <p:spPr>
          <a:xfrm>
            <a:off x="7721233" y="3284715"/>
            <a:ext cx="3759566" cy="2862085"/>
          </a:xfrm>
        </p:spPr>
        <p:txBody>
          <a:bodyPr/>
          <a:lstStyle>
            <a:lvl1pPr>
              <a:defRPr b="0" i="0">
                <a:latin typeface="HelveticaNeueLT Pro 55 Roman" panose="020B0604020202020204" pitchFamily="34" charset="77"/>
              </a:defRPr>
            </a:lvl1pPr>
          </a:lstStyle>
          <a:p>
            <a:r>
              <a:rPr lang="en-US"/>
              <a:t>Click icon to add image</a:t>
            </a:r>
          </a:p>
        </p:txBody>
      </p:sp>
      <p:sp>
        <p:nvSpPr>
          <p:cNvPr id="16" name="Picture Placeholder 10">
            <a:extLst>
              <a:ext uri="{FF2B5EF4-FFF2-40B4-BE49-F238E27FC236}">
                <a16:creationId xmlns:a16="http://schemas.microsoft.com/office/drawing/2014/main" id="{60B18645-54B6-F54E-9338-996DCFB273D6}"/>
              </a:ext>
            </a:extLst>
          </p:cNvPr>
          <p:cNvSpPr>
            <a:spLocks noGrp="1"/>
          </p:cNvSpPr>
          <p:nvPr>
            <p:ph type="pic" sz="quarter" idx="19" hasCustomPrompt="1"/>
          </p:nvPr>
        </p:nvSpPr>
        <p:spPr>
          <a:xfrm>
            <a:off x="5355769" y="3284715"/>
            <a:ext cx="2278744" cy="2862085"/>
          </a:xfrm>
        </p:spPr>
        <p:txBody>
          <a:bodyPr/>
          <a:lstStyle>
            <a:lvl1pPr>
              <a:defRPr b="0" i="0">
                <a:latin typeface="HelveticaNeueLT Pro 55 Roman" panose="020B0604020202020204" pitchFamily="34" charset="77"/>
              </a:defRPr>
            </a:lvl1pPr>
          </a:lstStyle>
          <a:p>
            <a:r>
              <a:rPr lang="en-US"/>
              <a:t>Click icon to add image</a:t>
            </a:r>
          </a:p>
        </p:txBody>
      </p:sp>
    </p:spTree>
    <p:extLst>
      <p:ext uri="{BB962C8B-B14F-4D97-AF65-F5344CB8AC3E}">
        <p14:creationId xmlns:p14="http://schemas.microsoft.com/office/powerpoint/2010/main" val="2336955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54ABB7-1DD7-574D-6BFA-D21C479D9D07}"/>
              </a:ext>
            </a:extLst>
          </p:cNvPr>
          <p:cNvSpPr>
            <a:spLocks noGrp="1"/>
          </p:cNvSpPr>
          <p:nvPr>
            <p:ph type="sldNum" sz="quarter" idx="12"/>
          </p:nvPr>
        </p:nvSpPr>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5" name="Date_placeholder">
            <a:extLst>
              <a:ext uri="{FF2B5EF4-FFF2-40B4-BE49-F238E27FC236}">
                <a16:creationId xmlns:a16="http://schemas.microsoft.com/office/drawing/2014/main" id="{AE974F5E-8403-5E92-A064-51D5A94B0921}"/>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6" name="Footer_placeholder">
            <a:extLst>
              <a:ext uri="{FF2B5EF4-FFF2-40B4-BE49-F238E27FC236}">
                <a16:creationId xmlns:a16="http://schemas.microsoft.com/office/drawing/2014/main" id="{D0445AB6-E044-9C30-C25F-E2D155245BB7}"/>
              </a:ext>
            </a:extLst>
          </p:cNvPr>
          <p:cNvSpPr>
            <a:spLocks noGrp="1"/>
          </p:cNvSpPr>
          <p:nvPr>
            <p:ph type="ftr" sz="quarter" idx="11"/>
          </p:nvPr>
        </p:nvSpPr>
        <p:spPr/>
        <p:txBody>
          <a:bodyPr/>
          <a:lstStyle>
            <a:lvl1pPr>
              <a:defRPr b="0" i="0">
                <a:latin typeface="HelveticaNeueLT Pro 55 Roman" panose="020B0604020202020204" pitchFamily="34" charset="77"/>
              </a:defRPr>
            </a:lvl1pPr>
          </a:lstStyle>
          <a:p>
            <a:endParaRPr lang="en-GB"/>
          </a:p>
        </p:txBody>
      </p:sp>
      <p:sp>
        <p:nvSpPr>
          <p:cNvPr id="8" name="Footer_Design Council">
            <a:extLst>
              <a:ext uri="{FF2B5EF4-FFF2-40B4-BE49-F238E27FC236}">
                <a16:creationId xmlns:a16="http://schemas.microsoft.com/office/drawing/2014/main" id="{68F1AC8C-E265-EC46-87EC-B047113D4176}"/>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10" name="Text 2_placeholder">
            <a:extLst>
              <a:ext uri="{FF2B5EF4-FFF2-40B4-BE49-F238E27FC236}">
                <a16:creationId xmlns:a16="http://schemas.microsoft.com/office/drawing/2014/main" id="{59C025C1-F0E6-DC45-84A6-B7AA7A2EB325}"/>
              </a:ext>
            </a:extLst>
          </p:cNvPr>
          <p:cNvSpPr>
            <a:spLocks noGrp="1"/>
          </p:cNvSpPr>
          <p:nvPr>
            <p:ph type="body" sz="quarter" idx="13" hasCustomPrompt="1"/>
          </p:nvPr>
        </p:nvSpPr>
        <p:spPr>
          <a:xfrm>
            <a:off x="6194425" y="2115239"/>
            <a:ext cx="4462463" cy="4031561"/>
          </a:xfrm>
        </p:spPr>
        <p:txBody>
          <a:bodyPr/>
          <a:lstStyle>
            <a:lvl1pPr>
              <a:defRPr b="0" i="0">
                <a:latin typeface="HelveticaNeueLT Pro 55 Roman" panose="020B0604020202020204" pitchFamily="34" charset="77"/>
              </a:defRPr>
            </a:lvl1pPr>
          </a:lstStyle>
          <a:p>
            <a:pPr lvl="0"/>
            <a:r>
              <a:rPr lang="en-GB"/>
              <a:t>Click to add text. When pasting copy from other slides, be sure to right-click and choose ‘Keep text only’. </a:t>
            </a:r>
          </a:p>
          <a:p>
            <a:pPr lvl="0"/>
            <a:r>
              <a:rPr lang="en-GB"/>
              <a:t>To increase bullet level, select your text and press Tab.</a:t>
            </a:r>
            <a:br>
              <a:rPr lang="en-GB"/>
            </a:br>
            <a:r>
              <a:rPr lang="en-GB"/>
              <a:t>To decrease bullet level, select your bullet text and press Shift + Tab.</a:t>
            </a:r>
          </a:p>
        </p:txBody>
      </p:sp>
      <p:sp>
        <p:nvSpPr>
          <p:cNvPr id="11" name="Text 1_placeholder">
            <a:extLst>
              <a:ext uri="{FF2B5EF4-FFF2-40B4-BE49-F238E27FC236}">
                <a16:creationId xmlns:a16="http://schemas.microsoft.com/office/drawing/2014/main" id="{0016B6A8-7A9F-7A43-8CA2-DEB227C0295E}"/>
              </a:ext>
            </a:extLst>
          </p:cNvPr>
          <p:cNvSpPr>
            <a:spLocks noGrp="1"/>
          </p:cNvSpPr>
          <p:nvPr>
            <p:ph type="body" sz="quarter" idx="14" hasCustomPrompt="1"/>
          </p:nvPr>
        </p:nvSpPr>
        <p:spPr>
          <a:xfrm>
            <a:off x="709613" y="2115239"/>
            <a:ext cx="4462463" cy="4031561"/>
          </a:xfrm>
        </p:spPr>
        <p:txBody>
          <a:bodyPr/>
          <a:lstStyle>
            <a:lvl1pPr>
              <a:defRPr b="0" i="0">
                <a:latin typeface="HelveticaNeueLT Pro 55 Roman" panose="020B0604020202020204" pitchFamily="34" charset="77"/>
              </a:defRPr>
            </a:lvl1pPr>
          </a:lstStyle>
          <a:p>
            <a:pPr lvl="0"/>
            <a:r>
              <a:rPr lang="en-GB"/>
              <a:t>Click to add text. When pasting copy from other slides, be sure to right-click and choose ‘Keep text only’. </a:t>
            </a:r>
          </a:p>
          <a:p>
            <a:pPr lvl="0"/>
            <a:r>
              <a:rPr lang="en-GB"/>
              <a:t>To increase bullet level, select your text and press Tab.</a:t>
            </a:r>
            <a:br>
              <a:rPr lang="en-GB"/>
            </a:br>
            <a:r>
              <a:rPr lang="en-GB"/>
              <a:t>To decrease bullet level, select your bullet text and press Shift + Tab.</a:t>
            </a:r>
          </a:p>
        </p:txBody>
      </p:sp>
      <p:sp>
        <p:nvSpPr>
          <p:cNvPr id="2" name="Title_placeholder">
            <a:extLst>
              <a:ext uri="{FF2B5EF4-FFF2-40B4-BE49-F238E27FC236}">
                <a16:creationId xmlns:a16="http://schemas.microsoft.com/office/drawing/2014/main" id="{1E5ACFE7-B624-D3A1-3918-95A1F395CBEE}"/>
              </a:ext>
            </a:extLst>
          </p:cNvPr>
          <p:cNvSpPr>
            <a:spLocks noGrp="1"/>
          </p:cNvSpPr>
          <p:nvPr>
            <p:ph type="title" hasCustomPrompt="1"/>
          </p:nvPr>
        </p:nvSpPr>
        <p:spPr/>
        <p:txBody>
          <a:bodyPr/>
          <a:lstStyle>
            <a:lvl1pPr>
              <a:defRPr b="0" i="0">
                <a:latin typeface="HelveticaNeueLT Pro 55 Roman" panose="020B0604020202020204" pitchFamily="34" charset="77"/>
              </a:defRPr>
            </a:lvl1pPr>
          </a:lstStyle>
          <a:p>
            <a:r>
              <a:rPr lang="en-GB"/>
              <a:t>Click to add title text</a:t>
            </a:r>
          </a:p>
        </p:txBody>
      </p:sp>
    </p:spTree>
    <p:extLst>
      <p:ext uri="{BB962C8B-B14F-4D97-AF65-F5344CB8AC3E}">
        <p14:creationId xmlns:p14="http://schemas.microsoft.com/office/powerpoint/2010/main" val="279216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image larger">
    <p:spTree>
      <p:nvGrpSpPr>
        <p:cNvPr id="1" name=""/>
        <p:cNvGrpSpPr/>
        <p:nvPr/>
      </p:nvGrpSpPr>
      <p:grpSpPr>
        <a:xfrm>
          <a:off x="0" y="0"/>
          <a:ext cx="0" cy="0"/>
          <a:chOff x="0" y="0"/>
          <a:chExt cx="0" cy="0"/>
        </a:xfrm>
      </p:grpSpPr>
      <p:sp>
        <p:nvSpPr>
          <p:cNvPr id="13" name="Picture_placeholder">
            <a:extLst>
              <a:ext uri="{FF2B5EF4-FFF2-40B4-BE49-F238E27FC236}">
                <a16:creationId xmlns:a16="http://schemas.microsoft.com/office/drawing/2014/main" id="{F8363B86-DC06-9240-AE50-A3E3A27F4BA5}"/>
              </a:ext>
            </a:extLst>
          </p:cNvPr>
          <p:cNvSpPr>
            <a:spLocks noGrp="1"/>
          </p:cNvSpPr>
          <p:nvPr>
            <p:ph type="pic" sz="quarter" idx="14" hasCustomPrompt="1"/>
          </p:nvPr>
        </p:nvSpPr>
        <p:spPr>
          <a:xfrm>
            <a:off x="4360863" y="1"/>
            <a:ext cx="7831138" cy="6858000"/>
          </a:xfrm>
          <a:solidFill>
            <a:schemeClr val="bg2"/>
          </a:solidFill>
        </p:spPr>
        <p:txBody>
          <a:bodyPr anchor="ctr" anchorCtr="0"/>
          <a:lstStyle>
            <a:lvl1pPr algn="ctr">
              <a:defRPr b="0" i="0">
                <a:latin typeface="HelveticaNeueLT Pro 55 Roman" panose="020B0604020202020204" pitchFamily="34" charset="77"/>
              </a:defRPr>
            </a:lvl1pPr>
          </a:lstStyle>
          <a:p>
            <a:r>
              <a:rPr lang="en-US"/>
              <a:t>Click icon to insert </a:t>
            </a:r>
            <a:br>
              <a:rPr lang="en-US"/>
            </a:br>
            <a:r>
              <a:rPr lang="en-US"/>
              <a:t>image with white background.</a:t>
            </a:r>
          </a:p>
        </p:txBody>
      </p:sp>
      <p:sp>
        <p:nvSpPr>
          <p:cNvPr id="2" name="Title_placeholder">
            <a:extLst>
              <a:ext uri="{FF2B5EF4-FFF2-40B4-BE49-F238E27FC236}">
                <a16:creationId xmlns:a16="http://schemas.microsoft.com/office/drawing/2014/main" id="{9994276F-44B1-6876-B5D1-D6C207174780}"/>
              </a:ext>
            </a:extLst>
          </p:cNvPr>
          <p:cNvSpPr>
            <a:spLocks noGrp="1"/>
          </p:cNvSpPr>
          <p:nvPr>
            <p:ph type="ctrTitle" hasCustomPrompt="1"/>
          </p:nvPr>
        </p:nvSpPr>
        <p:spPr>
          <a:xfrm>
            <a:off x="709614" y="1106900"/>
            <a:ext cx="3544334" cy="2231613"/>
          </a:xfrm>
        </p:spPr>
        <p:txBody>
          <a:bodyPr anchor="t" anchorCtr="0"/>
          <a:lstStyle>
            <a:lvl1pPr algn="l">
              <a:defRPr sz="5000">
                <a:latin typeface="+mj-lt"/>
              </a:defRPr>
            </a:lvl1pPr>
          </a:lstStyle>
          <a:p>
            <a:r>
              <a:rPr lang="en-GB"/>
              <a:t>Click to add  title text.</a:t>
            </a:r>
          </a:p>
        </p:txBody>
      </p:sp>
      <p:sp>
        <p:nvSpPr>
          <p:cNvPr id="25" name="Logo">
            <a:extLst>
              <a:ext uri="{FF2B5EF4-FFF2-40B4-BE49-F238E27FC236}">
                <a16:creationId xmlns:a16="http://schemas.microsoft.com/office/drawing/2014/main" id="{BA2674C1-471E-4D43-84F6-0F065A145EB0}"/>
              </a:ext>
            </a:extLst>
          </p:cNvPr>
          <p:cNvSpPr>
            <a:spLocks noGrp="1" noChangeAspect="1"/>
          </p:cNvSpPr>
          <p:nvPr>
            <p:ph type="body" sz="quarter" idx="15" hasCustomPrompt="1"/>
          </p:nvPr>
        </p:nvSpPr>
        <p:spPr>
          <a:xfrm>
            <a:off x="10580861" y="0"/>
            <a:ext cx="899938" cy="900000"/>
          </a:xfrm>
          <a:blipFill>
            <a:blip r:embed="rId2" cstate="screen">
              <a:extLst>
                <a:ext uri="{28A0092B-C50C-407E-A947-70E740481C1C}">
                  <a14:useLocalDpi xmlns:a14="http://schemas.microsoft.com/office/drawing/2010/main"/>
                </a:ext>
              </a:extLst>
            </a:blip>
            <a:stretch>
              <a:fillRect/>
            </a:stretch>
          </a:blipFill>
        </p:spPr>
        <p:txBody>
          <a:bodyPr/>
          <a:lstStyle>
            <a:lvl1pPr>
              <a:defRPr b="0" i="0">
                <a:latin typeface="HelveticaNeueLT Pro 55 Roman" panose="020B0604020202020204" pitchFamily="34" charset="77"/>
              </a:defRPr>
            </a:lvl1pPr>
          </a:lstStyle>
          <a:p>
            <a:pPr lvl="0"/>
            <a:r>
              <a:rPr lang="en-GB"/>
              <a:t> </a:t>
            </a:r>
            <a:endParaRPr lang="en-US"/>
          </a:p>
        </p:txBody>
      </p:sp>
    </p:spTree>
    <p:extLst>
      <p:ext uri="{BB962C8B-B14F-4D97-AF65-F5344CB8AC3E}">
        <p14:creationId xmlns:p14="http://schemas.microsoft.com/office/powerpoint/2010/main" val="2925794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_placeholder">
            <a:extLst>
              <a:ext uri="{FF2B5EF4-FFF2-40B4-BE49-F238E27FC236}">
                <a16:creationId xmlns:a16="http://schemas.microsoft.com/office/drawing/2014/main" id="{25C6083A-5576-9136-57E9-A7D9E6C24607}"/>
              </a:ext>
            </a:extLst>
          </p:cNvPr>
          <p:cNvSpPr>
            <a:spLocks noGrp="1"/>
          </p:cNvSpPr>
          <p:nvPr>
            <p:ph type="sldNum" sz="quarter" idx="12"/>
          </p:nvPr>
        </p:nvSpPr>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7" name="Date_placeholder">
            <a:extLst>
              <a:ext uri="{FF2B5EF4-FFF2-40B4-BE49-F238E27FC236}">
                <a16:creationId xmlns:a16="http://schemas.microsoft.com/office/drawing/2014/main" id="{A0D13B97-76BE-AEBE-885F-3A5241AD5EE9}"/>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8" name="Footer_placeholder">
            <a:extLst>
              <a:ext uri="{FF2B5EF4-FFF2-40B4-BE49-F238E27FC236}">
                <a16:creationId xmlns:a16="http://schemas.microsoft.com/office/drawing/2014/main" id="{5263025E-C3F3-44ED-4445-C48C77CE37EB}"/>
              </a:ext>
            </a:extLst>
          </p:cNvPr>
          <p:cNvSpPr>
            <a:spLocks noGrp="1"/>
          </p:cNvSpPr>
          <p:nvPr>
            <p:ph type="ftr" sz="quarter" idx="11"/>
          </p:nvPr>
        </p:nvSpPr>
        <p:spPr/>
        <p:txBody>
          <a:bodyPr/>
          <a:lstStyle>
            <a:lvl1pPr>
              <a:defRPr b="0" i="0">
                <a:latin typeface="HelveticaNeueLT Pro 55 Roman" panose="020B0604020202020204" pitchFamily="34" charset="77"/>
              </a:defRPr>
            </a:lvl1pPr>
          </a:lstStyle>
          <a:p>
            <a:pPr>
              <a:tabLst>
                <a:tab pos="1820863" algn="l"/>
              </a:tabLst>
            </a:pPr>
            <a:endParaRPr lang="en-GB"/>
          </a:p>
        </p:txBody>
      </p:sp>
      <p:sp>
        <p:nvSpPr>
          <p:cNvPr id="10" name="Footer_Design Council">
            <a:extLst>
              <a:ext uri="{FF2B5EF4-FFF2-40B4-BE49-F238E27FC236}">
                <a16:creationId xmlns:a16="http://schemas.microsoft.com/office/drawing/2014/main" id="{9B5E910D-44AD-7841-8303-187100E23FB8}"/>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6" name="Content 2_placeholder">
            <a:extLst>
              <a:ext uri="{FF2B5EF4-FFF2-40B4-BE49-F238E27FC236}">
                <a16:creationId xmlns:a16="http://schemas.microsoft.com/office/drawing/2014/main" id="{A72BBE7F-7993-349D-F2E3-FD79C1288640}"/>
              </a:ext>
            </a:extLst>
          </p:cNvPr>
          <p:cNvSpPr>
            <a:spLocks noGrp="1"/>
          </p:cNvSpPr>
          <p:nvPr>
            <p:ph sz="quarter" idx="4" hasCustomPrompt="1"/>
          </p:nvPr>
        </p:nvSpPr>
        <p:spPr>
          <a:xfrm>
            <a:off x="6172200" y="2582863"/>
            <a:ext cx="4464000" cy="3565523"/>
          </a:xfrm>
        </p:spPr>
        <p:txBody>
          <a:bodyPr/>
          <a:lstStyle>
            <a:lvl1pPr>
              <a:defRPr b="0" i="0">
                <a:latin typeface="HelveticaNeueLT Pro 55 Roman" panose="020B0604020202020204" pitchFamily="34" charset="77"/>
              </a:defRPr>
            </a:lvl1pPr>
          </a:lstStyle>
          <a:p>
            <a:pPr lvl="0"/>
            <a:r>
              <a:rPr lang="en-GB"/>
              <a:t>Click to add body text or click . When pasting copy from other slides, be sure to right-click and choose ‘Keep text only’. </a:t>
            </a:r>
          </a:p>
          <a:p>
            <a:pPr lvl="0"/>
            <a:r>
              <a:rPr lang="en-GB"/>
              <a:t>To increase bullet level, select your text and press Tab. To decrease bullet level, select your bullet text and press Shift + Tab.</a:t>
            </a:r>
          </a:p>
        </p:txBody>
      </p:sp>
      <p:sp>
        <p:nvSpPr>
          <p:cNvPr id="4" name="Content 1_placeholder">
            <a:extLst>
              <a:ext uri="{FF2B5EF4-FFF2-40B4-BE49-F238E27FC236}">
                <a16:creationId xmlns:a16="http://schemas.microsoft.com/office/drawing/2014/main" id="{99340E56-4917-9EF3-4DC4-4E01A6A8D45F}"/>
              </a:ext>
            </a:extLst>
          </p:cNvPr>
          <p:cNvSpPr>
            <a:spLocks noGrp="1"/>
          </p:cNvSpPr>
          <p:nvPr>
            <p:ph sz="half" idx="2" hasCustomPrompt="1"/>
          </p:nvPr>
        </p:nvSpPr>
        <p:spPr>
          <a:xfrm>
            <a:off x="719544" y="2582863"/>
            <a:ext cx="4463646" cy="3565523"/>
          </a:xfrm>
        </p:spPr>
        <p:txBody>
          <a:bodyPr/>
          <a:lstStyle>
            <a:lvl1pPr>
              <a:defRPr b="0" i="0">
                <a:latin typeface="HelveticaNeueLT Pro 55 Roman" panose="020B0604020202020204" pitchFamily="34" charset="77"/>
              </a:defRPr>
            </a:lvl1pPr>
          </a:lstStyle>
          <a:p>
            <a:pPr lvl="0"/>
            <a:r>
              <a:rPr lang="en-GB"/>
              <a:t>Click to add body text. When pasting copy from other slides, be sure to right-click and choose ‘Keep text only’. </a:t>
            </a:r>
          </a:p>
          <a:p>
            <a:pPr lvl="0"/>
            <a:r>
              <a:rPr lang="en-GB"/>
              <a:t>To increase bullet level, select your text and press Tab. To decrease bullet level, select your bullet text and press Shift + Tab.</a:t>
            </a:r>
          </a:p>
        </p:txBody>
      </p:sp>
      <p:sp>
        <p:nvSpPr>
          <p:cNvPr id="5" name="Body header 2_placeholder">
            <a:extLst>
              <a:ext uri="{FF2B5EF4-FFF2-40B4-BE49-F238E27FC236}">
                <a16:creationId xmlns:a16="http://schemas.microsoft.com/office/drawing/2014/main" id="{C6534A23-953A-313A-87B7-E0F2CD785507}"/>
              </a:ext>
            </a:extLst>
          </p:cNvPr>
          <p:cNvSpPr>
            <a:spLocks noGrp="1"/>
          </p:cNvSpPr>
          <p:nvPr>
            <p:ph type="body" sz="quarter" idx="3" hasCustomPrompt="1"/>
          </p:nvPr>
        </p:nvSpPr>
        <p:spPr>
          <a:xfrm>
            <a:off x="6172200" y="1646237"/>
            <a:ext cx="4464000" cy="756000"/>
          </a:xfrm>
        </p:spPr>
        <p:txBody>
          <a:bodyPr anchor="b"/>
          <a:lstStyle>
            <a:lvl1pPr marL="0" indent="0">
              <a:buNone/>
              <a:defRPr sz="13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add body header text</a:t>
            </a:r>
          </a:p>
        </p:txBody>
      </p:sp>
      <p:sp>
        <p:nvSpPr>
          <p:cNvPr id="3" name="Body header 1_placeholder">
            <a:extLst>
              <a:ext uri="{FF2B5EF4-FFF2-40B4-BE49-F238E27FC236}">
                <a16:creationId xmlns:a16="http://schemas.microsoft.com/office/drawing/2014/main" id="{AE7F8E40-7E30-7DAF-CBF5-E4F605C322B1}"/>
              </a:ext>
            </a:extLst>
          </p:cNvPr>
          <p:cNvSpPr>
            <a:spLocks noGrp="1"/>
          </p:cNvSpPr>
          <p:nvPr>
            <p:ph type="body" idx="1" hasCustomPrompt="1"/>
          </p:nvPr>
        </p:nvSpPr>
        <p:spPr>
          <a:xfrm>
            <a:off x="719544" y="1646238"/>
            <a:ext cx="4463646" cy="754873"/>
          </a:xfrm>
        </p:spPr>
        <p:txBody>
          <a:bodyPr anchor="b"/>
          <a:lstStyle>
            <a:lvl1pPr marL="0" indent="0">
              <a:buNone/>
              <a:defRPr sz="13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add body header text</a:t>
            </a:r>
          </a:p>
        </p:txBody>
      </p:sp>
      <p:sp>
        <p:nvSpPr>
          <p:cNvPr id="2" name="Title_placeholder">
            <a:extLst>
              <a:ext uri="{FF2B5EF4-FFF2-40B4-BE49-F238E27FC236}">
                <a16:creationId xmlns:a16="http://schemas.microsoft.com/office/drawing/2014/main" id="{6E7FC7AD-53B9-91D0-5820-061820746463}"/>
              </a:ext>
            </a:extLst>
          </p:cNvPr>
          <p:cNvSpPr>
            <a:spLocks noGrp="1"/>
          </p:cNvSpPr>
          <p:nvPr>
            <p:ph type="title" hasCustomPrompt="1"/>
          </p:nvPr>
        </p:nvSpPr>
        <p:spPr>
          <a:xfrm>
            <a:off x="719543" y="709614"/>
            <a:ext cx="9916657" cy="756222"/>
          </a:xfrm>
        </p:spPr>
        <p:txBody>
          <a:bodyPr/>
          <a:lstStyle>
            <a:lvl1pPr>
              <a:defRPr b="0" i="0">
                <a:latin typeface="HelveticaNeueLT Pro 55 Roman" panose="020B0604020202020204" pitchFamily="34" charset="77"/>
              </a:defRPr>
            </a:lvl1pPr>
          </a:lstStyle>
          <a:p>
            <a:r>
              <a:rPr lang="en-GB"/>
              <a:t>Click to add title text</a:t>
            </a:r>
          </a:p>
        </p:txBody>
      </p:sp>
    </p:spTree>
    <p:extLst>
      <p:ext uri="{BB962C8B-B14F-4D97-AF65-F5344CB8AC3E}">
        <p14:creationId xmlns:p14="http://schemas.microsoft.com/office/powerpoint/2010/main" val="3448263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r team_5 col">
    <p:spTree>
      <p:nvGrpSpPr>
        <p:cNvPr id="1" name=""/>
        <p:cNvGrpSpPr/>
        <p:nvPr/>
      </p:nvGrpSpPr>
      <p:grpSpPr>
        <a:xfrm>
          <a:off x="0" y="0"/>
          <a:ext cx="0" cy="0"/>
          <a:chOff x="0" y="0"/>
          <a:chExt cx="0" cy="0"/>
        </a:xfrm>
      </p:grpSpPr>
      <p:sp>
        <p:nvSpPr>
          <p:cNvPr id="5" name="Slide Number_placeholder">
            <a:extLst>
              <a:ext uri="{FF2B5EF4-FFF2-40B4-BE49-F238E27FC236}">
                <a16:creationId xmlns:a16="http://schemas.microsoft.com/office/drawing/2014/main" id="{1A8A9D7D-0F81-3CCD-2E78-5E1D6C7B60EF}"/>
              </a:ext>
            </a:extLst>
          </p:cNvPr>
          <p:cNvSpPr>
            <a:spLocks noGrp="1"/>
          </p:cNvSpPr>
          <p:nvPr>
            <p:ph type="sldNum" sz="quarter" idx="12"/>
          </p:nvPr>
        </p:nvSpPr>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3" name="Date_placeholder">
            <a:extLst>
              <a:ext uri="{FF2B5EF4-FFF2-40B4-BE49-F238E27FC236}">
                <a16:creationId xmlns:a16="http://schemas.microsoft.com/office/drawing/2014/main" id="{32F4B4F1-F3F7-E3CA-2C4E-EDC59EA413D3}"/>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4" name="Footer_placeholder">
            <a:extLst>
              <a:ext uri="{FF2B5EF4-FFF2-40B4-BE49-F238E27FC236}">
                <a16:creationId xmlns:a16="http://schemas.microsoft.com/office/drawing/2014/main" id="{2C3B4F17-998D-A7B0-86D0-BC4B22BA7093}"/>
              </a:ext>
            </a:extLst>
          </p:cNvPr>
          <p:cNvSpPr>
            <a:spLocks noGrp="1"/>
          </p:cNvSpPr>
          <p:nvPr>
            <p:ph type="ftr" sz="quarter" idx="11"/>
          </p:nvPr>
        </p:nvSpPr>
        <p:spPr/>
        <p:txBody>
          <a:bodyPr/>
          <a:lstStyle>
            <a:lvl1pPr>
              <a:defRPr b="0" i="0">
                <a:latin typeface="HelveticaNeueLT Pro 55 Roman" panose="020B0604020202020204" pitchFamily="34" charset="77"/>
              </a:defRPr>
            </a:lvl1pPr>
          </a:lstStyle>
          <a:p>
            <a:endParaRPr lang="en-GB"/>
          </a:p>
        </p:txBody>
      </p:sp>
      <p:sp>
        <p:nvSpPr>
          <p:cNvPr id="6" name="Footer_Design Council">
            <a:extLst>
              <a:ext uri="{FF2B5EF4-FFF2-40B4-BE49-F238E27FC236}">
                <a16:creationId xmlns:a16="http://schemas.microsoft.com/office/drawing/2014/main" id="{C98C01B6-DF9E-9F45-8340-9EFD07FFFABD}"/>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2" name="Title_placeholder">
            <a:extLst>
              <a:ext uri="{FF2B5EF4-FFF2-40B4-BE49-F238E27FC236}">
                <a16:creationId xmlns:a16="http://schemas.microsoft.com/office/drawing/2014/main" id="{8DA25EBE-15BA-2CA7-D013-3127C3F7B1E8}"/>
              </a:ext>
            </a:extLst>
          </p:cNvPr>
          <p:cNvSpPr>
            <a:spLocks noGrp="1"/>
          </p:cNvSpPr>
          <p:nvPr>
            <p:ph type="title" hasCustomPrompt="1"/>
          </p:nvPr>
        </p:nvSpPr>
        <p:spPr/>
        <p:txBody>
          <a:bodyPr/>
          <a:lstStyle>
            <a:lvl1pPr>
              <a:defRPr b="0" i="0">
                <a:latin typeface="HelveticaNeueLT Pro 55 Roman" panose="020B0604020202020204" pitchFamily="34" charset="77"/>
              </a:defRPr>
            </a:lvl1pPr>
          </a:lstStyle>
          <a:p>
            <a:r>
              <a:rPr lang="en-GB"/>
              <a:t>Our team</a:t>
            </a:r>
          </a:p>
        </p:txBody>
      </p:sp>
      <p:sp>
        <p:nvSpPr>
          <p:cNvPr id="19" name="Picture Placeholder 6">
            <a:extLst>
              <a:ext uri="{FF2B5EF4-FFF2-40B4-BE49-F238E27FC236}">
                <a16:creationId xmlns:a16="http://schemas.microsoft.com/office/drawing/2014/main" id="{532BB9D5-AEB3-3B4F-B58B-593FDD67B395}"/>
              </a:ext>
            </a:extLst>
          </p:cNvPr>
          <p:cNvSpPr>
            <a:spLocks noGrp="1"/>
          </p:cNvSpPr>
          <p:nvPr>
            <p:ph type="pic" sz="quarter" idx="13" hasCustomPrompt="1"/>
          </p:nvPr>
        </p:nvSpPr>
        <p:spPr>
          <a:xfrm>
            <a:off x="717550" y="2624138"/>
            <a:ext cx="1475999" cy="1428750"/>
          </a:xfrm>
          <a:noFill/>
        </p:spPr>
        <p:txBody>
          <a:bodyPr anchor="ctr" anchorCtr="0">
            <a:normAutofit/>
          </a:bodyPr>
          <a:lstStyle>
            <a:lvl1pPr marL="0" indent="0" algn="ctr">
              <a:buNone/>
              <a:defRPr sz="1400" b="0" i="0">
                <a:solidFill>
                  <a:schemeClr val="tx1"/>
                </a:solidFill>
                <a:latin typeface="HelveticaNeueLT Pro 55 Roman" panose="020B0604020202020204" pitchFamily="34" charset="77"/>
              </a:defRPr>
            </a:lvl1pPr>
          </a:lstStyle>
          <a:p>
            <a:r>
              <a:rPr lang="en-US"/>
              <a:t>Click icon </a:t>
            </a:r>
            <a:br>
              <a:rPr lang="en-US"/>
            </a:br>
            <a:r>
              <a:rPr lang="en-US"/>
              <a:t>to add portrait</a:t>
            </a:r>
          </a:p>
        </p:txBody>
      </p:sp>
      <p:sp>
        <p:nvSpPr>
          <p:cNvPr id="20" name="Picture Placeholder 6">
            <a:extLst>
              <a:ext uri="{FF2B5EF4-FFF2-40B4-BE49-F238E27FC236}">
                <a16:creationId xmlns:a16="http://schemas.microsoft.com/office/drawing/2014/main" id="{841C60F8-B9C5-3946-9A66-13A1684D546C}"/>
              </a:ext>
            </a:extLst>
          </p:cNvPr>
          <p:cNvSpPr>
            <a:spLocks noGrp="1"/>
          </p:cNvSpPr>
          <p:nvPr>
            <p:ph type="pic" sz="quarter" idx="15" hasCustomPrompt="1"/>
          </p:nvPr>
        </p:nvSpPr>
        <p:spPr>
          <a:xfrm>
            <a:off x="5358001" y="2624138"/>
            <a:ext cx="1475999" cy="1428750"/>
          </a:xfrm>
          <a:noFill/>
        </p:spPr>
        <p:txBody>
          <a:bodyPr anchor="ctr" anchorCtr="0">
            <a:normAutofit/>
          </a:bodyPr>
          <a:lstStyle>
            <a:lvl1pPr marL="0" indent="0" algn="ctr">
              <a:buNone/>
              <a:defRPr sz="1400" b="0" i="0">
                <a:solidFill>
                  <a:schemeClr val="tx1"/>
                </a:solidFill>
                <a:latin typeface="HelveticaNeueLT Pro 55 Roman" panose="020B0604020202020204" pitchFamily="34" charset="77"/>
              </a:defRPr>
            </a:lvl1pPr>
          </a:lstStyle>
          <a:p>
            <a:r>
              <a:rPr lang="en-US"/>
              <a:t>Click icon </a:t>
            </a:r>
            <a:br>
              <a:rPr lang="en-US"/>
            </a:br>
            <a:r>
              <a:rPr lang="en-US"/>
              <a:t>to add portrait</a:t>
            </a:r>
          </a:p>
        </p:txBody>
      </p:sp>
      <p:sp>
        <p:nvSpPr>
          <p:cNvPr id="21" name="Picture Placeholder 6">
            <a:extLst>
              <a:ext uri="{FF2B5EF4-FFF2-40B4-BE49-F238E27FC236}">
                <a16:creationId xmlns:a16="http://schemas.microsoft.com/office/drawing/2014/main" id="{C05E84B3-E04F-E946-B725-C63E94C4380B}"/>
              </a:ext>
            </a:extLst>
          </p:cNvPr>
          <p:cNvSpPr>
            <a:spLocks noGrp="1"/>
          </p:cNvSpPr>
          <p:nvPr>
            <p:ph type="pic" sz="quarter" idx="16" hasCustomPrompt="1"/>
          </p:nvPr>
        </p:nvSpPr>
        <p:spPr>
          <a:xfrm>
            <a:off x="7678226" y="2624138"/>
            <a:ext cx="1475999" cy="1428750"/>
          </a:xfrm>
          <a:noFill/>
        </p:spPr>
        <p:txBody>
          <a:bodyPr anchor="ctr" anchorCtr="0">
            <a:normAutofit/>
          </a:bodyPr>
          <a:lstStyle>
            <a:lvl1pPr marL="0" indent="0" algn="ctr">
              <a:buNone/>
              <a:defRPr sz="1400" b="0" i="0">
                <a:solidFill>
                  <a:schemeClr val="tx1"/>
                </a:solidFill>
                <a:latin typeface="HelveticaNeueLT Pro 55 Roman" panose="020B0604020202020204" pitchFamily="34" charset="77"/>
              </a:defRPr>
            </a:lvl1pPr>
          </a:lstStyle>
          <a:p>
            <a:r>
              <a:rPr lang="en-US"/>
              <a:t>Click icon </a:t>
            </a:r>
            <a:br>
              <a:rPr lang="en-US"/>
            </a:br>
            <a:r>
              <a:rPr lang="en-US"/>
              <a:t>to add portrait</a:t>
            </a:r>
          </a:p>
        </p:txBody>
      </p:sp>
      <p:sp>
        <p:nvSpPr>
          <p:cNvPr id="22" name="Picture Placeholder 6">
            <a:extLst>
              <a:ext uri="{FF2B5EF4-FFF2-40B4-BE49-F238E27FC236}">
                <a16:creationId xmlns:a16="http://schemas.microsoft.com/office/drawing/2014/main" id="{D82EEDA2-B400-9F44-A1B8-7EB442ED4A9D}"/>
              </a:ext>
            </a:extLst>
          </p:cNvPr>
          <p:cNvSpPr>
            <a:spLocks noGrp="1"/>
          </p:cNvSpPr>
          <p:nvPr>
            <p:ph type="pic" sz="quarter" idx="17" hasCustomPrompt="1"/>
          </p:nvPr>
        </p:nvSpPr>
        <p:spPr>
          <a:xfrm>
            <a:off x="9998451" y="2624138"/>
            <a:ext cx="1475999" cy="1428750"/>
          </a:xfrm>
          <a:noFill/>
        </p:spPr>
        <p:txBody>
          <a:bodyPr anchor="ctr" anchorCtr="0">
            <a:normAutofit/>
          </a:bodyPr>
          <a:lstStyle>
            <a:lvl1pPr marL="0" indent="0" algn="ctr">
              <a:buNone/>
              <a:defRPr sz="1400" b="0" i="0">
                <a:solidFill>
                  <a:schemeClr val="tx1"/>
                </a:solidFill>
                <a:latin typeface="HelveticaNeueLT Pro 55 Roman" panose="020B0604020202020204" pitchFamily="34" charset="77"/>
              </a:defRPr>
            </a:lvl1pPr>
          </a:lstStyle>
          <a:p>
            <a:r>
              <a:rPr lang="en-US"/>
              <a:t>Click icon </a:t>
            </a:r>
            <a:br>
              <a:rPr lang="en-US"/>
            </a:br>
            <a:r>
              <a:rPr lang="en-US"/>
              <a:t>to add portrait</a:t>
            </a:r>
          </a:p>
        </p:txBody>
      </p:sp>
      <p:sp>
        <p:nvSpPr>
          <p:cNvPr id="33" name="Picture Placeholder 6">
            <a:extLst>
              <a:ext uri="{FF2B5EF4-FFF2-40B4-BE49-F238E27FC236}">
                <a16:creationId xmlns:a16="http://schemas.microsoft.com/office/drawing/2014/main" id="{8A0EE2FD-5901-3742-B31F-7B5D4C2A19F0}"/>
              </a:ext>
            </a:extLst>
          </p:cNvPr>
          <p:cNvSpPr>
            <a:spLocks noGrp="1"/>
          </p:cNvSpPr>
          <p:nvPr>
            <p:ph type="pic" sz="quarter" idx="28" hasCustomPrompt="1"/>
          </p:nvPr>
        </p:nvSpPr>
        <p:spPr>
          <a:xfrm>
            <a:off x="3037775" y="2624138"/>
            <a:ext cx="1476000" cy="1428750"/>
          </a:xfrm>
          <a:noFill/>
        </p:spPr>
        <p:txBody>
          <a:bodyPr anchor="ctr" anchorCtr="0">
            <a:normAutofit/>
          </a:bodyPr>
          <a:lstStyle>
            <a:lvl1pPr marL="0" indent="0" algn="ctr">
              <a:buNone/>
              <a:defRPr sz="1400" b="0" i="0">
                <a:solidFill>
                  <a:schemeClr val="tx1"/>
                </a:solidFill>
                <a:latin typeface="HelveticaNeueLT Pro 55 Roman" panose="020B0604020202020204" pitchFamily="34" charset="77"/>
              </a:defRPr>
            </a:lvl1pPr>
          </a:lstStyle>
          <a:p>
            <a:r>
              <a:rPr lang="en-US"/>
              <a:t>Click icon </a:t>
            </a:r>
            <a:br>
              <a:rPr lang="en-US"/>
            </a:br>
            <a:r>
              <a:rPr lang="en-US"/>
              <a:t>to add portrait</a:t>
            </a:r>
          </a:p>
        </p:txBody>
      </p:sp>
      <p:sp>
        <p:nvSpPr>
          <p:cNvPr id="34" name="Body header 1_placeholder">
            <a:extLst>
              <a:ext uri="{FF2B5EF4-FFF2-40B4-BE49-F238E27FC236}">
                <a16:creationId xmlns:a16="http://schemas.microsoft.com/office/drawing/2014/main" id="{44E1E0F7-4A7B-4F4C-924A-1FB4C9683CF4}"/>
              </a:ext>
            </a:extLst>
          </p:cNvPr>
          <p:cNvSpPr>
            <a:spLocks noGrp="1"/>
          </p:cNvSpPr>
          <p:nvPr>
            <p:ph type="body" idx="1" hasCustomPrompt="1"/>
          </p:nvPr>
        </p:nvSpPr>
        <p:spPr>
          <a:xfrm>
            <a:off x="717550" y="4052888"/>
            <a:ext cx="1475999" cy="754873"/>
          </a:xfrm>
        </p:spPr>
        <p:txBody>
          <a:bodyPr anchor="b"/>
          <a:lstStyle>
            <a:lvl1pPr marL="0" indent="0">
              <a:buNone/>
              <a:defRPr sz="13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add person’s name</a:t>
            </a:r>
          </a:p>
        </p:txBody>
      </p:sp>
      <p:sp>
        <p:nvSpPr>
          <p:cNvPr id="35" name="Body header 1_placeholder">
            <a:extLst>
              <a:ext uri="{FF2B5EF4-FFF2-40B4-BE49-F238E27FC236}">
                <a16:creationId xmlns:a16="http://schemas.microsoft.com/office/drawing/2014/main" id="{A19CC958-8F83-4940-82CF-683E334DEF7B}"/>
              </a:ext>
            </a:extLst>
          </p:cNvPr>
          <p:cNvSpPr>
            <a:spLocks noGrp="1"/>
          </p:cNvSpPr>
          <p:nvPr>
            <p:ph type="body" idx="29" hasCustomPrompt="1"/>
          </p:nvPr>
        </p:nvSpPr>
        <p:spPr>
          <a:xfrm>
            <a:off x="3037775" y="4052888"/>
            <a:ext cx="1476000" cy="754873"/>
          </a:xfrm>
        </p:spPr>
        <p:txBody>
          <a:bodyPr anchor="b"/>
          <a:lstStyle>
            <a:lvl1pPr marL="0" indent="0">
              <a:buNone/>
              <a:defRPr sz="13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add person’s name</a:t>
            </a:r>
          </a:p>
        </p:txBody>
      </p:sp>
      <p:sp>
        <p:nvSpPr>
          <p:cNvPr id="36" name="Body header 1_placeholder">
            <a:extLst>
              <a:ext uri="{FF2B5EF4-FFF2-40B4-BE49-F238E27FC236}">
                <a16:creationId xmlns:a16="http://schemas.microsoft.com/office/drawing/2014/main" id="{3B7ECCAE-C842-9F4C-80A7-82CFE767B536}"/>
              </a:ext>
            </a:extLst>
          </p:cNvPr>
          <p:cNvSpPr>
            <a:spLocks noGrp="1"/>
          </p:cNvSpPr>
          <p:nvPr>
            <p:ph type="body" idx="30" hasCustomPrompt="1"/>
          </p:nvPr>
        </p:nvSpPr>
        <p:spPr>
          <a:xfrm>
            <a:off x="5358001" y="4052888"/>
            <a:ext cx="1475999" cy="754873"/>
          </a:xfrm>
        </p:spPr>
        <p:txBody>
          <a:bodyPr anchor="b"/>
          <a:lstStyle>
            <a:lvl1pPr marL="0" indent="0">
              <a:buNone/>
              <a:defRPr sz="13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add person’s name</a:t>
            </a:r>
          </a:p>
        </p:txBody>
      </p:sp>
      <p:sp>
        <p:nvSpPr>
          <p:cNvPr id="37" name="Body header 1_placeholder">
            <a:extLst>
              <a:ext uri="{FF2B5EF4-FFF2-40B4-BE49-F238E27FC236}">
                <a16:creationId xmlns:a16="http://schemas.microsoft.com/office/drawing/2014/main" id="{6E3ED10A-9EA8-2245-97EB-EAE599D457C7}"/>
              </a:ext>
            </a:extLst>
          </p:cNvPr>
          <p:cNvSpPr>
            <a:spLocks noGrp="1"/>
          </p:cNvSpPr>
          <p:nvPr>
            <p:ph type="body" idx="31" hasCustomPrompt="1"/>
          </p:nvPr>
        </p:nvSpPr>
        <p:spPr>
          <a:xfrm>
            <a:off x="7678226" y="4052888"/>
            <a:ext cx="1475999" cy="754873"/>
          </a:xfrm>
        </p:spPr>
        <p:txBody>
          <a:bodyPr anchor="b"/>
          <a:lstStyle>
            <a:lvl1pPr marL="0" indent="0">
              <a:buNone/>
              <a:defRPr sz="13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add person’s name</a:t>
            </a:r>
          </a:p>
        </p:txBody>
      </p:sp>
      <p:sp>
        <p:nvSpPr>
          <p:cNvPr id="38" name="Body header 1_placeholder">
            <a:extLst>
              <a:ext uri="{FF2B5EF4-FFF2-40B4-BE49-F238E27FC236}">
                <a16:creationId xmlns:a16="http://schemas.microsoft.com/office/drawing/2014/main" id="{042F43C4-8BEE-0D46-83B2-CE837C24A36C}"/>
              </a:ext>
            </a:extLst>
          </p:cNvPr>
          <p:cNvSpPr>
            <a:spLocks noGrp="1"/>
          </p:cNvSpPr>
          <p:nvPr>
            <p:ph type="body" idx="32" hasCustomPrompt="1"/>
          </p:nvPr>
        </p:nvSpPr>
        <p:spPr>
          <a:xfrm>
            <a:off x="9998450" y="4052888"/>
            <a:ext cx="1475999" cy="754873"/>
          </a:xfrm>
        </p:spPr>
        <p:txBody>
          <a:bodyPr anchor="b"/>
          <a:lstStyle>
            <a:lvl1pPr marL="0" indent="0">
              <a:buNone/>
              <a:defRPr sz="13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add person’s name</a:t>
            </a:r>
          </a:p>
        </p:txBody>
      </p:sp>
      <p:sp>
        <p:nvSpPr>
          <p:cNvPr id="40" name="Body 1_placeholder">
            <a:extLst>
              <a:ext uri="{FF2B5EF4-FFF2-40B4-BE49-F238E27FC236}">
                <a16:creationId xmlns:a16="http://schemas.microsoft.com/office/drawing/2014/main" id="{CCC4D036-EC18-5643-8E1D-B1C0EDCC37C5}"/>
              </a:ext>
            </a:extLst>
          </p:cNvPr>
          <p:cNvSpPr>
            <a:spLocks noGrp="1"/>
          </p:cNvSpPr>
          <p:nvPr>
            <p:ph type="body" sz="quarter" idx="33" hasCustomPrompt="1"/>
          </p:nvPr>
        </p:nvSpPr>
        <p:spPr>
          <a:xfrm>
            <a:off x="717550" y="4861547"/>
            <a:ext cx="1475999" cy="995914"/>
          </a:xfrm>
        </p:spPr>
        <p:txBody>
          <a:bodyPr/>
          <a:lstStyle>
            <a:lvl1pPr>
              <a:defRPr b="0" i="0">
                <a:latin typeface="HelveticaNeueLT Pro 55 Roman" panose="020B0604020202020204" pitchFamily="34" charset="77"/>
              </a:defRPr>
            </a:lvl1pPr>
          </a:lstStyle>
          <a:p>
            <a:pPr lvl="0"/>
            <a:r>
              <a:rPr lang="en-GB"/>
              <a:t>Click to add title</a:t>
            </a:r>
            <a:endParaRPr lang="en-US"/>
          </a:p>
        </p:txBody>
      </p:sp>
      <p:sp>
        <p:nvSpPr>
          <p:cNvPr id="41" name="Body 1_placeholder">
            <a:extLst>
              <a:ext uri="{FF2B5EF4-FFF2-40B4-BE49-F238E27FC236}">
                <a16:creationId xmlns:a16="http://schemas.microsoft.com/office/drawing/2014/main" id="{BDCCE890-6365-E348-A26F-DC359D96F582}"/>
              </a:ext>
            </a:extLst>
          </p:cNvPr>
          <p:cNvSpPr>
            <a:spLocks noGrp="1"/>
          </p:cNvSpPr>
          <p:nvPr>
            <p:ph type="body" sz="quarter" idx="34" hasCustomPrompt="1"/>
          </p:nvPr>
        </p:nvSpPr>
        <p:spPr>
          <a:xfrm>
            <a:off x="3037775" y="4861547"/>
            <a:ext cx="1476000" cy="995914"/>
          </a:xfrm>
        </p:spPr>
        <p:txBody>
          <a:bodyPr/>
          <a:lstStyle>
            <a:lvl1pPr>
              <a:defRPr b="0" i="0">
                <a:latin typeface="HelveticaNeueLT Pro 55 Roman" panose="020B0604020202020204" pitchFamily="34" charset="77"/>
              </a:defRPr>
            </a:lvl1pPr>
          </a:lstStyle>
          <a:p>
            <a:pPr lvl="0"/>
            <a:r>
              <a:rPr lang="en-GB"/>
              <a:t>Click to add title</a:t>
            </a:r>
            <a:endParaRPr lang="en-US"/>
          </a:p>
        </p:txBody>
      </p:sp>
      <p:sp>
        <p:nvSpPr>
          <p:cNvPr id="42" name="Body 1_placeholder">
            <a:extLst>
              <a:ext uri="{FF2B5EF4-FFF2-40B4-BE49-F238E27FC236}">
                <a16:creationId xmlns:a16="http://schemas.microsoft.com/office/drawing/2014/main" id="{085CC090-9AB5-2B4E-BEBD-34D83BDB6742}"/>
              </a:ext>
            </a:extLst>
          </p:cNvPr>
          <p:cNvSpPr>
            <a:spLocks noGrp="1"/>
          </p:cNvSpPr>
          <p:nvPr>
            <p:ph type="body" sz="quarter" idx="35" hasCustomPrompt="1"/>
          </p:nvPr>
        </p:nvSpPr>
        <p:spPr>
          <a:xfrm>
            <a:off x="5358001" y="4861547"/>
            <a:ext cx="1475999" cy="995914"/>
          </a:xfrm>
        </p:spPr>
        <p:txBody>
          <a:bodyPr/>
          <a:lstStyle>
            <a:lvl1pPr>
              <a:defRPr b="0" i="0">
                <a:latin typeface="HelveticaNeueLT Pro 55 Roman" panose="020B0604020202020204" pitchFamily="34" charset="77"/>
              </a:defRPr>
            </a:lvl1pPr>
          </a:lstStyle>
          <a:p>
            <a:pPr lvl="0"/>
            <a:r>
              <a:rPr lang="en-GB"/>
              <a:t>Click to add title</a:t>
            </a:r>
            <a:endParaRPr lang="en-US"/>
          </a:p>
        </p:txBody>
      </p:sp>
      <p:sp>
        <p:nvSpPr>
          <p:cNvPr id="43" name="Body 1_placeholder">
            <a:extLst>
              <a:ext uri="{FF2B5EF4-FFF2-40B4-BE49-F238E27FC236}">
                <a16:creationId xmlns:a16="http://schemas.microsoft.com/office/drawing/2014/main" id="{A45390C2-B9D2-3D49-BFDF-C132E53A8611}"/>
              </a:ext>
            </a:extLst>
          </p:cNvPr>
          <p:cNvSpPr>
            <a:spLocks noGrp="1"/>
          </p:cNvSpPr>
          <p:nvPr>
            <p:ph type="body" sz="quarter" idx="36" hasCustomPrompt="1"/>
          </p:nvPr>
        </p:nvSpPr>
        <p:spPr>
          <a:xfrm>
            <a:off x="7678226" y="4861547"/>
            <a:ext cx="1475999" cy="995914"/>
          </a:xfrm>
        </p:spPr>
        <p:txBody>
          <a:bodyPr/>
          <a:lstStyle>
            <a:lvl1pPr>
              <a:defRPr b="0" i="0">
                <a:latin typeface="HelveticaNeueLT Pro 55 Roman" panose="020B0604020202020204" pitchFamily="34" charset="77"/>
              </a:defRPr>
            </a:lvl1pPr>
          </a:lstStyle>
          <a:p>
            <a:pPr lvl="0"/>
            <a:r>
              <a:rPr lang="en-GB"/>
              <a:t>Click to add title</a:t>
            </a:r>
            <a:endParaRPr lang="en-US"/>
          </a:p>
        </p:txBody>
      </p:sp>
      <p:sp>
        <p:nvSpPr>
          <p:cNvPr id="44" name="Body 1_placeholder">
            <a:extLst>
              <a:ext uri="{FF2B5EF4-FFF2-40B4-BE49-F238E27FC236}">
                <a16:creationId xmlns:a16="http://schemas.microsoft.com/office/drawing/2014/main" id="{4B0CE81E-665A-EC48-BD51-935F80A5FA95}"/>
              </a:ext>
            </a:extLst>
          </p:cNvPr>
          <p:cNvSpPr>
            <a:spLocks noGrp="1"/>
          </p:cNvSpPr>
          <p:nvPr>
            <p:ph type="body" sz="quarter" idx="37" hasCustomPrompt="1"/>
          </p:nvPr>
        </p:nvSpPr>
        <p:spPr>
          <a:xfrm>
            <a:off x="9998451" y="4861547"/>
            <a:ext cx="1475999" cy="995914"/>
          </a:xfrm>
        </p:spPr>
        <p:txBody>
          <a:bodyPr/>
          <a:lstStyle>
            <a:lvl1pPr>
              <a:defRPr b="0" i="0">
                <a:latin typeface="HelveticaNeueLT Pro 55 Roman" panose="020B0604020202020204" pitchFamily="34" charset="77"/>
              </a:defRPr>
            </a:lvl1pPr>
          </a:lstStyle>
          <a:p>
            <a:pPr lvl="0"/>
            <a:r>
              <a:rPr lang="en-GB"/>
              <a:t>Click to add title</a:t>
            </a:r>
            <a:endParaRPr lang="en-US"/>
          </a:p>
        </p:txBody>
      </p:sp>
    </p:spTree>
    <p:extLst>
      <p:ext uri="{BB962C8B-B14F-4D97-AF65-F5344CB8AC3E}">
        <p14:creationId xmlns:p14="http://schemas.microsoft.com/office/powerpoint/2010/main" val="1248983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r team_6 col">
    <p:spTree>
      <p:nvGrpSpPr>
        <p:cNvPr id="1" name=""/>
        <p:cNvGrpSpPr/>
        <p:nvPr/>
      </p:nvGrpSpPr>
      <p:grpSpPr>
        <a:xfrm>
          <a:off x="0" y="0"/>
          <a:ext cx="0" cy="0"/>
          <a:chOff x="0" y="0"/>
          <a:chExt cx="0" cy="0"/>
        </a:xfrm>
      </p:grpSpPr>
      <p:sp>
        <p:nvSpPr>
          <p:cNvPr id="5" name="Slide Number_placeholder">
            <a:extLst>
              <a:ext uri="{FF2B5EF4-FFF2-40B4-BE49-F238E27FC236}">
                <a16:creationId xmlns:a16="http://schemas.microsoft.com/office/drawing/2014/main" id="{1A8A9D7D-0F81-3CCD-2E78-5E1D6C7B60EF}"/>
              </a:ext>
            </a:extLst>
          </p:cNvPr>
          <p:cNvSpPr>
            <a:spLocks noGrp="1"/>
          </p:cNvSpPr>
          <p:nvPr>
            <p:ph type="sldNum" sz="quarter" idx="12"/>
          </p:nvPr>
        </p:nvSpPr>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3" name="Date_placeholder">
            <a:extLst>
              <a:ext uri="{FF2B5EF4-FFF2-40B4-BE49-F238E27FC236}">
                <a16:creationId xmlns:a16="http://schemas.microsoft.com/office/drawing/2014/main" id="{32F4B4F1-F3F7-E3CA-2C4E-EDC59EA413D3}"/>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4" name="Footer_placeholder">
            <a:extLst>
              <a:ext uri="{FF2B5EF4-FFF2-40B4-BE49-F238E27FC236}">
                <a16:creationId xmlns:a16="http://schemas.microsoft.com/office/drawing/2014/main" id="{2C3B4F17-998D-A7B0-86D0-BC4B22BA7093}"/>
              </a:ext>
            </a:extLst>
          </p:cNvPr>
          <p:cNvSpPr>
            <a:spLocks noGrp="1"/>
          </p:cNvSpPr>
          <p:nvPr>
            <p:ph type="ftr" sz="quarter" idx="11"/>
          </p:nvPr>
        </p:nvSpPr>
        <p:spPr/>
        <p:txBody>
          <a:bodyPr/>
          <a:lstStyle>
            <a:lvl1pPr>
              <a:defRPr b="0" i="0">
                <a:latin typeface="HelveticaNeueLT Pro 55 Roman" panose="020B0604020202020204" pitchFamily="34" charset="77"/>
              </a:defRPr>
            </a:lvl1pPr>
          </a:lstStyle>
          <a:p>
            <a:endParaRPr lang="en-GB"/>
          </a:p>
        </p:txBody>
      </p:sp>
      <p:sp>
        <p:nvSpPr>
          <p:cNvPr id="6" name="Footer_Design Council">
            <a:extLst>
              <a:ext uri="{FF2B5EF4-FFF2-40B4-BE49-F238E27FC236}">
                <a16:creationId xmlns:a16="http://schemas.microsoft.com/office/drawing/2014/main" id="{C98C01B6-DF9E-9F45-8340-9EFD07FFFABD}"/>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2" name="Title_placeholder">
            <a:extLst>
              <a:ext uri="{FF2B5EF4-FFF2-40B4-BE49-F238E27FC236}">
                <a16:creationId xmlns:a16="http://schemas.microsoft.com/office/drawing/2014/main" id="{8DA25EBE-15BA-2CA7-D013-3127C3F7B1E8}"/>
              </a:ext>
            </a:extLst>
          </p:cNvPr>
          <p:cNvSpPr>
            <a:spLocks noGrp="1"/>
          </p:cNvSpPr>
          <p:nvPr>
            <p:ph type="title" hasCustomPrompt="1"/>
          </p:nvPr>
        </p:nvSpPr>
        <p:spPr/>
        <p:txBody>
          <a:bodyPr/>
          <a:lstStyle>
            <a:lvl1pPr>
              <a:defRPr b="0" i="0">
                <a:latin typeface="HelveticaNeueLT Pro 55 Roman" panose="020B0604020202020204" pitchFamily="34" charset="77"/>
              </a:defRPr>
            </a:lvl1pPr>
          </a:lstStyle>
          <a:p>
            <a:r>
              <a:rPr lang="en-GB"/>
              <a:t>Our team</a:t>
            </a:r>
          </a:p>
        </p:txBody>
      </p:sp>
      <p:sp>
        <p:nvSpPr>
          <p:cNvPr id="19" name="Picture Placeholder 6">
            <a:extLst>
              <a:ext uri="{FF2B5EF4-FFF2-40B4-BE49-F238E27FC236}">
                <a16:creationId xmlns:a16="http://schemas.microsoft.com/office/drawing/2014/main" id="{532BB9D5-AEB3-3B4F-B58B-593FDD67B395}"/>
              </a:ext>
            </a:extLst>
          </p:cNvPr>
          <p:cNvSpPr>
            <a:spLocks noGrp="1"/>
          </p:cNvSpPr>
          <p:nvPr>
            <p:ph type="pic" sz="quarter" idx="13" hasCustomPrompt="1"/>
          </p:nvPr>
        </p:nvSpPr>
        <p:spPr>
          <a:xfrm>
            <a:off x="717550" y="2624138"/>
            <a:ext cx="1475999" cy="1428750"/>
          </a:xfrm>
          <a:noFill/>
        </p:spPr>
        <p:txBody>
          <a:bodyPr anchor="ctr" anchorCtr="0">
            <a:normAutofit/>
          </a:bodyPr>
          <a:lstStyle>
            <a:lvl1pPr marL="0" indent="0" algn="ctr">
              <a:buNone/>
              <a:defRPr sz="1400" b="0" i="0">
                <a:solidFill>
                  <a:schemeClr val="tx1"/>
                </a:solidFill>
                <a:latin typeface="HelveticaNeueLT Pro 55 Roman" panose="020B0604020202020204" pitchFamily="34" charset="77"/>
              </a:defRPr>
            </a:lvl1pPr>
          </a:lstStyle>
          <a:p>
            <a:r>
              <a:rPr lang="en-US"/>
              <a:t>Click icon </a:t>
            </a:r>
            <a:br>
              <a:rPr lang="en-US"/>
            </a:br>
            <a:r>
              <a:rPr lang="en-US"/>
              <a:t>to add portrait</a:t>
            </a:r>
          </a:p>
        </p:txBody>
      </p:sp>
      <p:sp>
        <p:nvSpPr>
          <p:cNvPr id="20" name="Picture Placeholder 6">
            <a:extLst>
              <a:ext uri="{FF2B5EF4-FFF2-40B4-BE49-F238E27FC236}">
                <a16:creationId xmlns:a16="http://schemas.microsoft.com/office/drawing/2014/main" id="{841C60F8-B9C5-3946-9A66-13A1684D546C}"/>
              </a:ext>
            </a:extLst>
          </p:cNvPr>
          <p:cNvSpPr>
            <a:spLocks noGrp="1"/>
          </p:cNvSpPr>
          <p:nvPr>
            <p:ph type="pic" sz="quarter" idx="15" hasCustomPrompt="1"/>
          </p:nvPr>
        </p:nvSpPr>
        <p:spPr>
          <a:xfrm>
            <a:off x="4429911" y="2624138"/>
            <a:ext cx="1475999" cy="1428750"/>
          </a:xfrm>
          <a:noFill/>
        </p:spPr>
        <p:txBody>
          <a:bodyPr anchor="ctr" anchorCtr="0">
            <a:normAutofit/>
          </a:bodyPr>
          <a:lstStyle>
            <a:lvl1pPr marL="0" indent="0" algn="ctr">
              <a:buNone/>
              <a:defRPr sz="1400" b="0" i="0">
                <a:solidFill>
                  <a:schemeClr val="tx1"/>
                </a:solidFill>
                <a:latin typeface="HelveticaNeueLT Pro 55 Roman" panose="020B0604020202020204" pitchFamily="34" charset="77"/>
              </a:defRPr>
            </a:lvl1pPr>
          </a:lstStyle>
          <a:p>
            <a:r>
              <a:rPr lang="en-US"/>
              <a:t>Click icon </a:t>
            </a:r>
            <a:br>
              <a:rPr lang="en-US"/>
            </a:br>
            <a:r>
              <a:rPr lang="en-US"/>
              <a:t>to add portrait</a:t>
            </a:r>
          </a:p>
        </p:txBody>
      </p:sp>
      <p:sp>
        <p:nvSpPr>
          <p:cNvPr id="21" name="Picture Placeholder 6">
            <a:extLst>
              <a:ext uri="{FF2B5EF4-FFF2-40B4-BE49-F238E27FC236}">
                <a16:creationId xmlns:a16="http://schemas.microsoft.com/office/drawing/2014/main" id="{C05E84B3-E04F-E946-B725-C63E94C4380B}"/>
              </a:ext>
            </a:extLst>
          </p:cNvPr>
          <p:cNvSpPr>
            <a:spLocks noGrp="1"/>
          </p:cNvSpPr>
          <p:nvPr>
            <p:ph type="pic" sz="quarter" idx="16" hasCustomPrompt="1"/>
          </p:nvPr>
        </p:nvSpPr>
        <p:spPr>
          <a:xfrm>
            <a:off x="6286091" y="2624138"/>
            <a:ext cx="1475999" cy="1428750"/>
          </a:xfrm>
          <a:noFill/>
        </p:spPr>
        <p:txBody>
          <a:bodyPr anchor="ctr" anchorCtr="0">
            <a:normAutofit/>
          </a:bodyPr>
          <a:lstStyle>
            <a:lvl1pPr marL="0" indent="0" algn="ctr">
              <a:buNone/>
              <a:defRPr sz="1400" b="0" i="0">
                <a:solidFill>
                  <a:schemeClr val="tx1"/>
                </a:solidFill>
                <a:latin typeface="HelveticaNeueLT Pro 55 Roman" panose="020B0604020202020204" pitchFamily="34" charset="77"/>
              </a:defRPr>
            </a:lvl1pPr>
          </a:lstStyle>
          <a:p>
            <a:r>
              <a:rPr lang="en-US"/>
              <a:t>Click icon </a:t>
            </a:r>
            <a:br>
              <a:rPr lang="en-US"/>
            </a:br>
            <a:r>
              <a:rPr lang="en-US"/>
              <a:t>to add portrait</a:t>
            </a:r>
          </a:p>
        </p:txBody>
      </p:sp>
      <p:sp>
        <p:nvSpPr>
          <p:cNvPr id="22" name="Picture Placeholder 6">
            <a:extLst>
              <a:ext uri="{FF2B5EF4-FFF2-40B4-BE49-F238E27FC236}">
                <a16:creationId xmlns:a16="http://schemas.microsoft.com/office/drawing/2014/main" id="{D82EEDA2-B400-9F44-A1B8-7EB442ED4A9D}"/>
              </a:ext>
            </a:extLst>
          </p:cNvPr>
          <p:cNvSpPr>
            <a:spLocks noGrp="1"/>
          </p:cNvSpPr>
          <p:nvPr>
            <p:ph type="pic" sz="quarter" idx="17" hasCustomPrompt="1"/>
          </p:nvPr>
        </p:nvSpPr>
        <p:spPr>
          <a:xfrm>
            <a:off x="8142271" y="2624138"/>
            <a:ext cx="1475999" cy="1428750"/>
          </a:xfrm>
          <a:noFill/>
        </p:spPr>
        <p:txBody>
          <a:bodyPr anchor="ctr" anchorCtr="0">
            <a:normAutofit/>
          </a:bodyPr>
          <a:lstStyle>
            <a:lvl1pPr marL="0" indent="0" algn="ctr">
              <a:buNone/>
              <a:defRPr sz="1400" b="0" i="0">
                <a:solidFill>
                  <a:schemeClr val="tx1"/>
                </a:solidFill>
                <a:latin typeface="HelveticaNeueLT Pro 55 Roman" panose="020B0604020202020204" pitchFamily="34" charset="77"/>
              </a:defRPr>
            </a:lvl1pPr>
          </a:lstStyle>
          <a:p>
            <a:r>
              <a:rPr lang="en-US"/>
              <a:t>Click icon </a:t>
            </a:r>
            <a:br>
              <a:rPr lang="en-US"/>
            </a:br>
            <a:r>
              <a:rPr lang="en-US"/>
              <a:t>to add portrait</a:t>
            </a:r>
          </a:p>
        </p:txBody>
      </p:sp>
      <p:sp>
        <p:nvSpPr>
          <p:cNvPr id="33" name="Picture Placeholder 6">
            <a:extLst>
              <a:ext uri="{FF2B5EF4-FFF2-40B4-BE49-F238E27FC236}">
                <a16:creationId xmlns:a16="http://schemas.microsoft.com/office/drawing/2014/main" id="{8A0EE2FD-5901-3742-B31F-7B5D4C2A19F0}"/>
              </a:ext>
            </a:extLst>
          </p:cNvPr>
          <p:cNvSpPr>
            <a:spLocks noGrp="1"/>
          </p:cNvSpPr>
          <p:nvPr>
            <p:ph type="pic" sz="quarter" idx="28" hasCustomPrompt="1"/>
          </p:nvPr>
        </p:nvSpPr>
        <p:spPr>
          <a:xfrm>
            <a:off x="2573730" y="2624138"/>
            <a:ext cx="1476000" cy="1428750"/>
          </a:xfrm>
          <a:noFill/>
        </p:spPr>
        <p:txBody>
          <a:bodyPr anchor="ctr" anchorCtr="0">
            <a:normAutofit/>
          </a:bodyPr>
          <a:lstStyle>
            <a:lvl1pPr marL="0" indent="0" algn="ctr">
              <a:buNone/>
              <a:defRPr sz="1400" b="0" i="0">
                <a:solidFill>
                  <a:schemeClr val="tx1"/>
                </a:solidFill>
                <a:latin typeface="HelveticaNeueLT Pro 55 Roman" panose="020B0604020202020204" pitchFamily="34" charset="77"/>
              </a:defRPr>
            </a:lvl1pPr>
          </a:lstStyle>
          <a:p>
            <a:r>
              <a:rPr lang="en-US"/>
              <a:t>Click icon </a:t>
            </a:r>
            <a:br>
              <a:rPr lang="en-US"/>
            </a:br>
            <a:r>
              <a:rPr lang="en-US"/>
              <a:t>to add portrait</a:t>
            </a:r>
          </a:p>
        </p:txBody>
      </p:sp>
      <p:sp>
        <p:nvSpPr>
          <p:cNvPr id="34" name="Body header 1_placeholder">
            <a:extLst>
              <a:ext uri="{FF2B5EF4-FFF2-40B4-BE49-F238E27FC236}">
                <a16:creationId xmlns:a16="http://schemas.microsoft.com/office/drawing/2014/main" id="{44E1E0F7-4A7B-4F4C-924A-1FB4C9683CF4}"/>
              </a:ext>
            </a:extLst>
          </p:cNvPr>
          <p:cNvSpPr>
            <a:spLocks noGrp="1"/>
          </p:cNvSpPr>
          <p:nvPr>
            <p:ph type="body" idx="1" hasCustomPrompt="1"/>
          </p:nvPr>
        </p:nvSpPr>
        <p:spPr>
          <a:xfrm>
            <a:off x="717550" y="4052888"/>
            <a:ext cx="1475999" cy="754873"/>
          </a:xfrm>
        </p:spPr>
        <p:txBody>
          <a:bodyPr anchor="b"/>
          <a:lstStyle>
            <a:lvl1pPr marL="0" indent="0">
              <a:buNone/>
              <a:defRPr sz="13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add person’s name</a:t>
            </a:r>
          </a:p>
        </p:txBody>
      </p:sp>
      <p:sp>
        <p:nvSpPr>
          <p:cNvPr id="35" name="Body header 1_placeholder">
            <a:extLst>
              <a:ext uri="{FF2B5EF4-FFF2-40B4-BE49-F238E27FC236}">
                <a16:creationId xmlns:a16="http://schemas.microsoft.com/office/drawing/2014/main" id="{A19CC958-8F83-4940-82CF-683E334DEF7B}"/>
              </a:ext>
            </a:extLst>
          </p:cNvPr>
          <p:cNvSpPr>
            <a:spLocks noGrp="1"/>
          </p:cNvSpPr>
          <p:nvPr>
            <p:ph type="body" idx="29" hasCustomPrompt="1"/>
          </p:nvPr>
        </p:nvSpPr>
        <p:spPr>
          <a:xfrm>
            <a:off x="2573730" y="4052888"/>
            <a:ext cx="1476000" cy="754873"/>
          </a:xfrm>
        </p:spPr>
        <p:txBody>
          <a:bodyPr anchor="b"/>
          <a:lstStyle>
            <a:lvl1pPr marL="0" indent="0">
              <a:buNone/>
              <a:defRPr sz="13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add person’s name</a:t>
            </a:r>
          </a:p>
        </p:txBody>
      </p:sp>
      <p:sp>
        <p:nvSpPr>
          <p:cNvPr id="36" name="Body header 1_placeholder">
            <a:extLst>
              <a:ext uri="{FF2B5EF4-FFF2-40B4-BE49-F238E27FC236}">
                <a16:creationId xmlns:a16="http://schemas.microsoft.com/office/drawing/2014/main" id="{3B7ECCAE-C842-9F4C-80A7-82CFE767B536}"/>
              </a:ext>
            </a:extLst>
          </p:cNvPr>
          <p:cNvSpPr>
            <a:spLocks noGrp="1"/>
          </p:cNvSpPr>
          <p:nvPr>
            <p:ph type="body" idx="30" hasCustomPrompt="1"/>
          </p:nvPr>
        </p:nvSpPr>
        <p:spPr>
          <a:xfrm>
            <a:off x="4429911" y="4052888"/>
            <a:ext cx="1475999" cy="754873"/>
          </a:xfrm>
        </p:spPr>
        <p:txBody>
          <a:bodyPr anchor="b"/>
          <a:lstStyle>
            <a:lvl1pPr marL="0" indent="0">
              <a:buNone/>
              <a:defRPr sz="13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add person’s name</a:t>
            </a:r>
          </a:p>
        </p:txBody>
      </p:sp>
      <p:sp>
        <p:nvSpPr>
          <p:cNvPr id="37" name="Body header 1_placeholder">
            <a:extLst>
              <a:ext uri="{FF2B5EF4-FFF2-40B4-BE49-F238E27FC236}">
                <a16:creationId xmlns:a16="http://schemas.microsoft.com/office/drawing/2014/main" id="{6E3ED10A-9EA8-2245-97EB-EAE599D457C7}"/>
              </a:ext>
            </a:extLst>
          </p:cNvPr>
          <p:cNvSpPr>
            <a:spLocks noGrp="1"/>
          </p:cNvSpPr>
          <p:nvPr>
            <p:ph type="body" idx="31" hasCustomPrompt="1"/>
          </p:nvPr>
        </p:nvSpPr>
        <p:spPr>
          <a:xfrm>
            <a:off x="6286091" y="4052888"/>
            <a:ext cx="1475999" cy="754873"/>
          </a:xfrm>
        </p:spPr>
        <p:txBody>
          <a:bodyPr anchor="b"/>
          <a:lstStyle>
            <a:lvl1pPr marL="0" indent="0">
              <a:buNone/>
              <a:defRPr sz="13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add person’s name</a:t>
            </a:r>
          </a:p>
        </p:txBody>
      </p:sp>
      <p:sp>
        <p:nvSpPr>
          <p:cNvPr id="38" name="Body header 1_placeholder">
            <a:extLst>
              <a:ext uri="{FF2B5EF4-FFF2-40B4-BE49-F238E27FC236}">
                <a16:creationId xmlns:a16="http://schemas.microsoft.com/office/drawing/2014/main" id="{042F43C4-8BEE-0D46-83B2-CE837C24A36C}"/>
              </a:ext>
            </a:extLst>
          </p:cNvPr>
          <p:cNvSpPr>
            <a:spLocks noGrp="1"/>
          </p:cNvSpPr>
          <p:nvPr>
            <p:ph type="body" idx="32" hasCustomPrompt="1"/>
          </p:nvPr>
        </p:nvSpPr>
        <p:spPr>
          <a:xfrm>
            <a:off x="8142271" y="4052888"/>
            <a:ext cx="1475999" cy="754873"/>
          </a:xfrm>
        </p:spPr>
        <p:txBody>
          <a:bodyPr anchor="b"/>
          <a:lstStyle>
            <a:lvl1pPr marL="0" indent="0">
              <a:buNone/>
              <a:defRPr sz="13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add person’s name</a:t>
            </a:r>
          </a:p>
        </p:txBody>
      </p:sp>
      <p:sp>
        <p:nvSpPr>
          <p:cNvPr id="40" name="Body 1_placeholder">
            <a:extLst>
              <a:ext uri="{FF2B5EF4-FFF2-40B4-BE49-F238E27FC236}">
                <a16:creationId xmlns:a16="http://schemas.microsoft.com/office/drawing/2014/main" id="{CCC4D036-EC18-5643-8E1D-B1C0EDCC37C5}"/>
              </a:ext>
            </a:extLst>
          </p:cNvPr>
          <p:cNvSpPr>
            <a:spLocks noGrp="1"/>
          </p:cNvSpPr>
          <p:nvPr>
            <p:ph type="body" sz="quarter" idx="33" hasCustomPrompt="1"/>
          </p:nvPr>
        </p:nvSpPr>
        <p:spPr>
          <a:xfrm>
            <a:off x="717550" y="4861547"/>
            <a:ext cx="1475999" cy="995914"/>
          </a:xfrm>
        </p:spPr>
        <p:txBody>
          <a:bodyPr/>
          <a:lstStyle>
            <a:lvl1pPr>
              <a:defRPr b="0" i="0">
                <a:latin typeface="HelveticaNeueLT Pro 55 Roman" panose="020B0604020202020204" pitchFamily="34" charset="77"/>
              </a:defRPr>
            </a:lvl1pPr>
          </a:lstStyle>
          <a:p>
            <a:pPr lvl="0"/>
            <a:r>
              <a:rPr lang="en-GB"/>
              <a:t>Click to add title</a:t>
            </a:r>
            <a:endParaRPr lang="en-US"/>
          </a:p>
        </p:txBody>
      </p:sp>
      <p:sp>
        <p:nvSpPr>
          <p:cNvPr id="41" name="Body 1_placeholder">
            <a:extLst>
              <a:ext uri="{FF2B5EF4-FFF2-40B4-BE49-F238E27FC236}">
                <a16:creationId xmlns:a16="http://schemas.microsoft.com/office/drawing/2014/main" id="{BDCCE890-6365-E348-A26F-DC359D96F582}"/>
              </a:ext>
            </a:extLst>
          </p:cNvPr>
          <p:cNvSpPr>
            <a:spLocks noGrp="1"/>
          </p:cNvSpPr>
          <p:nvPr>
            <p:ph type="body" sz="quarter" idx="34" hasCustomPrompt="1"/>
          </p:nvPr>
        </p:nvSpPr>
        <p:spPr>
          <a:xfrm>
            <a:off x="2573730" y="4861547"/>
            <a:ext cx="1476000" cy="995914"/>
          </a:xfrm>
        </p:spPr>
        <p:txBody>
          <a:bodyPr/>
          <a:lstStyle>
            <a:lvl1pPr>
              <a:defRPr b="0" i="0">
                <a:latin typeface="HelveticaNeueLT Pro 55 Roman" panose="020B0604020202020204" pitchFamily="34" charset="77"/>
              </a:defRPr>
            </a:lvl1pPr>
          </a:lstStyle>
          <a:p>
            <a:pPr lvl="0"/>
            <a:r>
              <a:rPr lang="en-GB"/>
              <a:t>Click to add title</a:t>
            </a:r>
            <a:endParaRPr lang="en-US"/>
          </a:p>
        </p:txBody>
      </p:sp>
      <p:sp>
        <p:nvSpPr>
          <p:cNvPr id="42" name="Body 1_placeholder">
            <a:extLst>
              <a:ext uri="{FF2B5EF4-FFF2-40B4-BE49-F238E27FC236}">
                <a16:creationId xmlns:a16="http://schemas.microsoft.com/office/drawing/2014/main" id="{085CC090-9AB5-2B4E-BEBD-34D83BDB6742}"/>
              </a:ext>
            </a:extLst>
          </p:cNvPr>
          <p:cNvSpPr>
            <a:spLocks noGrp="1"/>
          </p:cNvSpPr>
          <p:nvPr>
            <p:ph type="body" sz="quarter" idx="35" hasCustomPrompt="1"/>
          </p:nvPr>
        </p:nvSpPr>
        <p:spPr>
          <a:xfrm>
            <a:off x="4429911" y="4861547"/>
            <a:ext cx="1475999" cy="995914"/>
          </a:xfrm>
        </p:spPr>
        <p:txBody>
          <a:bodyPr/>
          <a:lstStyle>
            <a:lvl1pPr>
              <a:defRPr b="0" i="0">
                <a:latin typeface="HelveticaNeueLT Pro 55 Roman" panose="020B0604020202020204" pitchFamily="34" charset="77"/>
              </a:defRPr>
            </a:lvl1pPr>
          </a:lstStyle>
          <a:p>
            <a:pPr lvl="0"/>
            <a:r>
              <a:rPr lang="en-GB"/>
              <a:t>Click to add title</a:t>
            </a:r>
            <a:endParaRPr lang="en-US"/>
          </a:p>
        </p:txBody>
      </p:sp>
      <p:sp>
        <p:nvSpPr>
          <p:cNvPr id="43" name="Body 1_placeholder">
            <a:extLst>
              <a:ext uri="{FF2B5EF4-FFF2-40B4-BE49-F238E27FC236}">
                <a16:creationId xmlns:a16="http://schemas.microsoft.com/office/drawing/2014/main" id="{A45390C2-B9D2-3D49-BFDF-C132E53A8611}"/>
              </a:ext>
            </a:extLst>
          </p:cNvPr>
          <p:cNvSpPr>
            <a:spLocks noGrp="1"/>
          </p:cNvSpPr>
          <p:nvPr>
            <p:ph type="body" sz="quarter" idx="36" hasCustomPrompt="1"/>
          </p:nvPr>
        </p:nvSpPr>
        <p:spPr>
          <a:xfrm>
            <a:off x="6286091" y="4861547"/>
            <a:ext cx="1475999" cy="995914"/>
          </a:xfrm>
        </p:spPr>
        <p:txBody>
          <a:bodyPr/>
          <a:lstStyle>
            <a:lvl1pPr>
              <a:defRPr b="0" i="0">
                <a:latin typeface="HelveticaNeueLT Pro 55 Roman" panose="020B0604020202020204" pitchFamily="34" charset="77"/>
              </a:defRPr>
            </a:lvl1pPr>
          </a:lstStyle>
          <a:p>
            <a:pPr lvl="0"/>
            <a:r>
              <a:rPr lang="en-GB"/>
              <a:t>Click to add title</a:t>
            </a:r>
            <a:endParaRPr lang="en-US"/>
          </a:p>
        </p:txBody>
      </p:sp>
      <p:sp>
        <p:nvSpPr>
          <p:cNvPr id="44" name="Body 1_placeholder">
            <a:extLst>
              <a:ext uri="{FF2B5EF4-FFF2-40B4-BE49-F238E27FC236}">
                <a16:creationId xmlns:a16="http://schemas.microsoft.com/office/drawing/2014/main" id="{4B0CE81E-665A-EC48-BD51-935F80A5FA95}"/>
              </a:ext>
            </a:extLst>
          </p:cNvPr>
          <p:cNvSpPr>
            <a:spLocks noGrp="1"/>
          </p:cNvSpPr>
          <p:nvPr>
            <p:ph type="body" sz="quarter" idx="37" hasCustomPrompt="1"/>
          </p:nvPr>
        </p:nvSpPr>
        <p:spPr>
          <a:xfrm>
            <a:off x="8142271" y="4861547"/>
            <a:ext cx="1475999" cy="995914"/>
          </a:xfrm>
        </p:spPr>
        <p:txBody>
          <a:bodyPr/>
          <a:lstStyle>
            <a:lvl1pPr>
              <a:defRPr b="0" i="0">
                <a:latin typeface="HelveticaNeueLT Pro 55 Roman" panose="020B0604020202020204" pitchFamily="34" charset="77"/>
              </a:defRPr>
            </a:lvl1pPr>
          </a:lstStyle>
          <a:p>
            <a:pPr lvl="0"/>
            <a:r>
              <a:rPr lang="en-GB"/>
              <a:t>Click to add title</a:t>
            </a:r>
            <a:endParaRPr lang="en-US"/>
          </a:p>
        </p:txBody>
      </p:sp>
      <p:sp>
        <p:nvSpPr>
          <p:cNvPr id="23" name="Picture Placeholder 6">
            <a:extLst>
              <a:ext uri="{FF2B5EF4-FFF2-40B4-BE49-F238E27FC236}">
                <a16:creationId xmlns:a16="http://schemas.microsoft.com/office/drawing/2014/main" id="{3B666BD8-8A42-6248-AD38-EDDE6AF847F1}"/>
              </a:ext>
            </a:extLst>
          </p:cNvPr>
          <p:cNvSpPr>
            <a:spLocks noGrp="1"/>
          </p:cNvSpPr>
          <p:nvPr>
            <p:ph type="pic" sz="quarter" idx="38" hasCustomPrompt="1"/>
          </p:nvPr>
        </p:nvSpPr>
        <p:spPr>
          <a:xfrm>
            <a:off x="9998451" y="2624138"/>
            <a:ext cx="1475999" cy="1428750"/>
          </a:xfrm>
          <a:noFill/>
        </p:spPr>
        <p:txBody>
          <a:bodyPr anchor="ctr" anchorCtr="0">
            <a:normAutofit/>
          </a:bodyPr>
          <a:lstStyle>
            <a:lvl1pPr marL="0" indent="0" algn="ctr">
              <a:buNone/>
              <a:defRPr sz="1400" b="0" i="0">
                <a:solidFill>
                  <a:schemeClr val="tx1"/>
                </a:solidFill>
                <a:latin typeface="HelveticaNeueLT Pro 55 Roman" panose="020B0604020202020204" pitchFamily="34" charset="77"/>
              </a:defRPr>
            </a:lvl1pPr>
          </a:lstStyle>
          <a:p>
            <a:r>
              <a:rPr lang="en-US"/>
              <a:t>Click icon </a:t>
            </a:r>
            <a:br>
              <a:rPr lang="en-US"/>
            </a:br>
            <a:r>
              <a:rPr lang="en-US"/>
              <a:t>to add portrait</a:t>
            </a:r>
          </a:p>
        </p:txBody>
      </p:sp>
      <p:sp>
        <p:nvSpPr>
          <p:cNvPr id="24" name="Body header 1_placeholder">
            <a:extLst>
              <a:ext uri="{FF2B5EF4-FFF2-40B4-BE49-F238E27FC236}">
                <a16:creationId xmlns:a16="http://schemas.microsoft.com/office/drawing/2014/main" id="{E2DDD49B-0C69-D842-BB4F-F5CB2631B82C}"/>
              </a:ext>
            </a:extLst>
          </p:cNvPr>
          <p:cNvSpPr>
            <a:spLocks noGrp="1"/>
          </p:cNvSpPr>
          <p:nvPr>
            <p:ph type="body" idx="39" hasCustomPrompt="1"/>
          </p:nvPr>
        </p:nvSpPr>
        <p:spPr>
          <a:xfrm>
            <a:off x="9998450" y="4052888"/>
            <a:ext cx="1475999" cy="754873"/>
          </a:xfrm>
        </p:spPr>
        <p:txBody>
          <a:bodyPr anchor="b"/>
          <a:lstStyle>
            <a:lvl1pPr marL="0" indent="0">
              <a:buNone/>
              <a:defRPr sz="13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add person’s name</a:t>
            </a:r>
          </a:p>
        </p:txBody>
      </p:sp>
      <p:sp>
        <p:nvSpPr>
          <p:cNvPr id="25" name="Body 1_placeholder">
            <a:extLst>
              <a:ext uri="{FF2B5EF4-FFF2-40B4-BE49-F238E27FC236}">
                <a16:creationId xmlns:a16="http://schemas.microsoft.com/office/drawing/2014/main" id="{684E9292-2E5F-A445-9D17-EBDFC3D2C177}"/>
              </a:ext>
            </a:extLst>
          </p:cNvPr>
          <p:cNvSpPr>
            <a:spLocks noGrp="1"/>
          </p:cNvSpPr>
          <p:nvPr>
            <p:ph type="body" sz="quarter" idx="40" hasCustomPrompt="1"/>
          </p:nvPr>
        </p:nvSpPr>
        <p:spPr>
          <a:xfrm>
            <a:off x="9998451" y="4861547"/>
            <a:ext cx="1475999" cy="995914"/>
          </a:xfrm>
        </p:spPr>
        <p:txBody>
          <a:bodyPr/>
          <a:lstStyle>
            <a:lvl1pPr>
              <a:defRPr b="0" i="0">
                <a:latin typeface="HelveticaNeueLT Pro 55 Roman" panose="020B0604020202020204" pitchFamily="34" charset="77"/>
              </a:defRPr>
            </a:lvl1pPr>
          </a:lstStyle>
          <a:p>
            <a:pPr lvl="0"/>
            <a:r>
              <a:rPr lang="en-GB"/>
              <a:t>Click to add title</a:t>
            </a:r>
            <a:endParaRPr lang="en-US"/>
          </a:p>
        </p:txBody>
      </p:sp>
    </p:spTree>
    <p:extLst>
      <p:ext uri="{BB962C8B-B14F-4D97-AF65-F5344CB8AC3E}">
        <p14:creationId xmlns:p14="http://schemas.microsoft.com/office/powerpoint/2010/main" val="1238491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us_1">
    <p:bg>
      <p:bgPr>
        <a:solidFill>
          <a:schemeClr val="bg1"/>
        </a:solidFill>
        <a:effectLst/>
      </p:bgPr>
    </p:bg>
    <p:spTree>
      <p:nvGrpSpPr>
        <p:cNvPr id="1" name=""/>
        <p:cNvGrpSpPr/>
        <p:nvPr/>
      </p:nvGrpSpPr>
      <p:grpSpPr>
        <a:xfrm>
          <a:off x="0" y="0"/>
          <a:ext cx="0" cy="0"/>
          <a:chOff x="0" y="0"/>
          <a:chExt cx="0" cy="0"/>
        </a:xfrm>
      </p:grpSpPr>
      <p:sp>
        <p:nvSpPr>
          <p:cNvPr id="36" name="Note">
            <a:extLst>
              <a:ext uri="{FF2B5EF4-FFF2-40B4-BE49-F238E27FC236}">
                <a16:creationId xmlns:a16="http://schemas.microsoft.com/office/drawing/2014/main" id="{15DC9BCE-4452-5F41-84D1-276B8777E4DC}"/>
              </a:ext>
            </a:extLst>
          </p:cNvPr>
          <p:cNvSpPr txBox="1"/>
          <p:nvPr userDrawn="1"/>
        </p:nvSpPr>
        <p:spPr>
          <a:xfrm>
            <a:off x="12324522" y="2197893"/>
            <a:ext cx="1510747" cy="3801041"/>
          </a:xfrm>
          <a:prstGeom prst="rect">
            <a:avLst/>
          </a:prstGeom>
          <a:noFill/>
        </p:spPr>
        <p:txBody>
          <a:bodyPr wrap="square" lIns="0" tIns="0" rIns="0" bIns="0" rtlCol="0">
            <a:spAutoFit/>
          </a:bodyPr>
          <a:lstStyle/>
          <a:p>
            <a:r>
              <a:rPr lang="en-US" sz="1300" b="0" i="0">
                <a:latin typeface="HelveticaNeueLT Pro 55 Roman" panose="020B0604020202020204" pitchFamily="34" charset="77"/>
              </a:rPr>
              <a:t>To note: the background </a:t>
            </a:r>
            <a:r>
              <a:rPr lang="en-US" sz="1300" b="0" i="0" err="1">
                <a:latin typeface="HelveticaNeueLT Pro 55 Roman" panose="020B0604020202020204" pitchFamily="34" charset="77"/>
              </a:rPr>
              <a:t>colour</a:t>
            </a:r>
            <a:r>
              <a:rPr lang="en-US" sz="1300" b="0" i="0">
                <a:latin typeface="HelveticaNeueLT Pro 55 Roman" panose="020B0604020202020204" pitchFamily="34" charset="77"/>
              </a:rPr>
              <a:t> needs to be claret for social media icons to be used. </a:t>
            </a:r>
          </a:p>
          <a:p>
            <a:endParaRPr lang="en-US" sz="1300" b="0" i="0">
              <a:latin typeface="HelveticaNeueLT Pro 55 Roman" panose="020B0604020202020204" pitchFamily="34" charset="77"/>
            </a:endParaRPr>
          </a:p>
          <a:p>
            <a:r>
              <a:rPr lang="en-US" sz="1300" b="0" i="0">
                <a:latin typeface="HelveticaNeueLT Pro 55 Roman" panose="020B0604020202020204" pitchFamily="34" charset="77"/>
              </a:rPr>
              <a:t>This is because these icons can only be legally used in black, white or full </a:t>
            </a:r>
            <a:r>
              <a:rPr lang="en-US" sz="1300" b="0" i="0" err="1">
                <a:latin typeface="HelveticaNeueLT Pro 55 Roman" panose="020B0604020202020204" pitchFamily="34" charset="77"/>
              </a:rPr>
              <a:t>colour</a:t>
            </a:r>
            <a:r>
              <a:rPr lang="en-US" sz="1300" b="0" i="0">
                <a:latin typeface="HelveticaNeueLT Pro 55 Roman" panose="020B0604020202020204" pitchFamily="34" charset="77"/>
              </a:rPr>
              <a:t>. </a:t>
            </a:r>
          </a:p>
          <a:p>
            <a:endParaRPr lang="en-US" sz="1300" b="0" i="0">
              <a:latin typeface="HelveticaNeueLT Pro 55 Roman" panose="020B0604020202020204" pitchFamily="34" charset="77"/>
            </a:endParaRPr>
          </a:p>
          <a:p>
            <a:r>
              <a:rPr lang="en-US" sz="1300" b="0" i="0">
                <a:latin typeface="HelveticaNeueLT Pro 55 Roman" panose="020B0604020202020204" pitchFamily="34" charset="77"/>
              </a:rPr>
              <a:t>Since black isn’t used as part of the DC brand and full </a:t>
            </a:r>
            <a:r>
              <a:rPr lang="en-US" sz="1300" b="0" i="0" err="1">
                <a:latin typeface="HelveticaNeueLT Pro 55 Roman" panose="020B0604020202020204" pitchFamily="34" charset="77"/>
              </a:rPr>
              <a:t>colour</a:t>
            </a:r>
            <a:r>
              <a:rPr lang="en-US" sz="1300" b="0" i="0">
                <a:latin typeface="HelveticaNeueLT Pro 55 Roman" panose="020B0604020202020204" pitchFamily="34" charset="77"/>
              </a:rPr>
              <a:t> would stand out too much, the claret background is used.</a:t>
            </a:r>
          </a:p>
        </p:txBody>
      </p:sp>
      <p:sp>
        <p:nvSpPr>
          <p:cNvPr id="37" name="Rectangle">
            <a:extLst>
              <a:ext uri="{FF2B5EF4-FFF2-40B4-BE49-F238E27FC236}">
                <a16:creationId xmlns:a16="http://schemas.microsoft.com/office/drawing/2014/main" id="{C97F3477-8D2D-9A48-9988-39C952071995}"/>
              </a:ext>
            </a:extLst>
          </p:cNvPr>
          <p:cNvSpPr/>
          <p:nvPr userDrawn="1"/>
        </p:nvSpPr>
        <p:spPr>
          <a:xfrm>
            <a:off x="718161" y="4817165"/>
            <a:ext cx="10762636" cy="133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NeueLT Pro 55 Roman" panose="020B0604020202020204" pitchFamily="34" charset="77"/>
            </a:endParaRPr>
          </a:p>
        </p:txBody>
      </p:sp>
      <p:sp>
        <p:nvSpPr>
          <p:cNvPr id="5" name="Slide Number_placeholder">
            <a:extLst>
              <a:ext uri="{FF2B5EF4-FFF2-40B4-BE49-F238E27FC236}">
                <a16:creationId xmlns:a16="http://schemas.microsoft.com/office/drawing/2014/main" id="{1A8A9D7D-0F81-3CCD-2E78-5E1D6C7B60EF}"/>
              </a:ext>
            </a:extLst>
          </p:cNvPr>
          <p:cNvSpPr>
            <a:spLocks noGrp="1"/>
          </p:cNvSpPr>
          <p:nvPr>
            <p:ph type="sldNum" sz="quarter" idx="12"/>
          </p:nvPr>
        </p:nvSpPr>
        <p:spPr/>
        <p:txBody>
          <a:bodyPr/>
          <a:lstStyle>
            <a:lvl1pPr>
              <a:defRPr b="0" i="0">
                <a:solidFill>
                  <a:schemeClr val="tx1"/>
                </a:solidFill>
                <a:latin typeface="HelveticaNeueLT Pro 55 Roman" panose="020B0604020202020204" pitchFamily="34" charset="77"/>
              </a:defRPr>
            </a:lvl1pPr>
          </a:lstStyle>
          <a:p>
            <a:fld id="{AF8BC7C4-2EE5-4766-9C46-468AF9ADDA1F}" type="slidenum">
              <a:rPr lang="en-GB" smtClean="0"/>
              <a:pPr/>
              <a:t>‹#›</a:t>
            </a:fld>
            <a:endParaRPr lang="en-GB"/>
          </a:p>
        </p:txBody>
      </p:sp>
      <p:sp>
        <p:nvSpPr>
          <p:cNvPr id="3" name="Date_placeholder">
            <a:extLst>
              <a:ext uri="{FF2B5EF4-FFF2-40B4-BE49-F238E27FC236}">
                <a16:creationId xmlns:a16="http://schemas.microsoft.com/office/drawing/2014/main" id="{32F4B4F1-F3F7-E3CA-2C4E-EDC59EA413D3}"/>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4" name="Footer_placeholder">
            <a:extLst>
              <a:ext uri="{FF2B5EF4-FFF2-40B4-BE49-F238E27FC236}">
                <a16:creationId xmlns:a16="http://schemas.microsoft.com/office/drawing/2014/main" id="{2C3B4F17-998D-A7B0-86D0-BC4B22BA7093}"/>
              </a:ext>
            </a:extLst>
          </p:cNvPr>
          <p:cNvSpPr>
            <a:spLocks noGrp="1"/>
          </p:cNvSpPr>
          <p:nvPr>
            <p:ph type="ftr" sz="quarter" idx="11"/>
          </p:nvPr>
        </p:nvSpPr>
        <p:spPr/>
        <p:txBody>
          <a:bodyPr/>
          <a:lstStyle>
            <a:lvl1pPr>
              <a:defRPr b="0" i="0">
                <a:solidFill>
                  <a:schemeClr val="tx1"/>
                </a:solidFill>
                <a:latin typeface="HelveticaNeueLT Pro 55 Roman" panose="020B0604020202020204" pitchFamily="34" charset="77"/>
              </a:defRPr>
            </a:lvl1pPr>
          </a:lstStyle>
          <a:p>
            <a:endParaRPr lang="en-GB"/>
          </a:p>
        </p:txBody>
      </p:sp>
      <p:sp>
        <p:nvSpPr>
          <p:cNvPr id="6" name="Footer_Design Council">
            <a:extLst>
              <a:ext uri="{FF2B5EF4-FFF2-40B4-BE49-F238E27FC236}">
                <a16:creationId xmlns:a16="http://schemas.microsoft.com/office/drawing/2014/main" id="{C98C01B6-DF9E-9F45-8340-9EFD07FFFABD}"/>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solidFill>
                  <a:schemeClr val="tx1"/>
                </a:solidFill>
                <a:latin typeface="HelveticaNeueLT Pro 55 Roman" panose="020B0604020202020204" pitchFamily="34" charset="77"/>
              </a:rPr>
              <a:t>Design Council</a:t>
            </a:r>
          </a:p>
        </p:txBody>
      </p:sp>
      <p:sp>
        <p:nvSpPr>
          <p:cNvPr id="13" name="Design Council details">
            <a:extLst>
              <a:ext uri="{FF2B5EF4-FFF2-40B4-BE49-F238E27FC236}">
                <a16:creationId xmlns:a16="http://schemas.microsoft.com/office/drawing/2014/main" id="{82A854A2-6B80-0B4E-93CC-CE50D1CFDFBE}"/>
              </a:ext>
            </a:extLst>
          </p:cNvPr>
          <p:cNvSpPr txBox="1"/>
          <p:nvPr userDrawn="1"/>
        </p:nvSpPr>
        <p:spPr>
          <a:xfrm>
            <a:off x="697831" y="3061548"/>
            <a:ext cx="1837406" cy="1564787"/>
          </a:xfrm>
          <a:prstGeom prst="rect">
            <a:avLst/>
          </a:prstGeom>
          <a:noFill/>
        </p:spPr>
        <p:txBody>
          <a:bodyPr wrap="square" lIns="0" tIns="0" rIns="0" bIns="0" rtlCol="0">
            <a:spAutoFit/>
          </a:bodyPr>
          <a:lstStyle/>
          <a:p>
            <a:pPr>
              <a:lnSpc>
                <a:spcPct val="120000"/>
              </a:lnSpc>
            </a:pPr>
            <a:r>
              <a:rPr lang="en-US" sz="1300" b="0" i="0" baseline="0">
                <a:solidFill>
                  <a:schemeClr val="tx1"/>
                </a:solidFill>
                <a:latin typeface="HelveticaNeueLT Pro 55 Roman" panose="020B0604020202020204" pitchFamily="34" charset="77"/>
              </a:rPr>
              <a:t>Design Council</a:t>
            </a:r>
            <a:br>
              <a:rPr lang="en-US" sz="1300" b="0" i="0" baseline="0">
                <a:solidFill>
                  <a:schemeClr val="tx1"/>
                </a:solidFill>
                <a:latin typeface="HelveticaNeueLT Pro 55 Roman" panose="020B0604020202020204" pitchFamily="34" charset="77"/>
              </a:rPr>
            </a:br>
            <a:r>
              <a:rPr lang="en-US" sz="1300" b="0" i="0" baseline="0">
                <a:solidFill>
                  <a:schemeClr val="tx1"/>
                </a:solidFill>
                <a:latin typeface="HelveticaNeueLT Pro 55 Roman" panose="020B0604020202020204" pitchFamily="34" charset="77"/>
              </a:rPr>
              <a:t>Eagle House</a:t>
            </a:r>
            <a:br>
              <a:rPr lang="en-US" sz="1300" b="0" i="0" baseline="0">
                <a:solidFill>
                  <a:schemeClr val="tx1"/>
                </a:solidFill>
                <a:latin typeface="HelveticaNeueLT Pro 55 Roman" panose="020B0604020202020204" pitchFamily="34" charset="77"/>
              </a:rPr>
            </a:br>
            <a:r>
              <a:rPr lang="en-US" sz="1300" b="0" i="0" baseline="0">
                <a:solidFill>
                  <a:schemeClr val="tx1"/>
                </a:solidFill>
                <a:latin typeface="HelveticaNeueLT Pro 55 Roman" panose="020B0604020202020204" pitchFamily="34" charset="77"/>
              </a:rPr>
              <a:t>167 City Road</a:t>
            </a:r>
            <a:br>
              <a:rPr lang="en-US" sz="1300" b="0" i="0" baseline="0">
                <a:solidFill>
                  <a:schemeClr val="tx1"/>
                </a:solidFill>
                <a:latin typeface="HelveticaNeueLT Pro 55 Roman" panose="020B0604020202020204" pitchFamily="34" charset="77"/>
              </a:rPr>
            </a:br>
            <a:r>
              <a:rPr lang="en-US" sz="1300" b="0" i="0" baseline="0">
                <a:solidFill>
                  <a:schemeClr val="tx1"/>
                </a:solidFill>
                <a:latin typeface="HelveticaNeueLT Pro 55 Roman" panose="020B0604020202020204" pitchFamily="34" charset="77"/>
              </a:rPr>
              <a:t>London, EC1V 1AW</a:t>
            </a:r>
          </a:p>
          <a:p>
            <a:pPr>
              <a:lnSpc>
                <a:spcPct val="120000"/>
              </a:lnSpc>
            </a:pPr>
            <a:endParaRPr lang="en-US" sz="800" b="0" i="0" baseline="0">
              <a:solidFill>
                <a:schemeClr val="tx1"/>
              </a:solidFill>
              <a:latin typeface="HelveticaNeueLT Pro 55 Roman" panose="020B0604020202020204" pitchFamily="34" charset="77"/>
            </a:endParaRPr>
          </a:p>
          <a:p>
            <a:pPr>
              <a:lnSpc>
                <a:spcPct val="120000"/>
              </a:lnSpc>
            </a:pPr>
            <a:r>
              <a:rPr lang="en-US" sz="1300" b="0" i="0" baseline="0">
                <a:solidFill>
                  <a:schemeClr val="tx1"/>
                </a:solidFill>
                <a:latin typeface="HelveticaNeueLT Pro 55 Roman" panose="020B0604020202020204" pitchFamily="34" charset="77"/>
              </a:rPr>
              <a:t>t: +44 20 7420 5238</a:t>
            </a:r>
          </a:p>
          <a:p>
            <a:pPr>
              <a:lnSpc>
                <a:spcPct val="120000"/>
              </a:lnSpc>
            </a:pPr>
            <a:r>
              <a:rPr lang="en-US" sz="1300" b="0" i="0" baseline="0" err="1">
                <a:solidFill>
                  <a:schemeClr val="tx1"/>
                </a:solidFill>
                <a:latin typeface="HelveticaNeueLT Pro 55 Roman" panose="020B0604020202020204" pitchFamily="34" charset="77"/>
              </a:rPr>
              <a:t>designcouncil.org.uk</a:t>
            </a:r>
            <a:r>
              <a:rPr lang="en-US" sz="1300" b="0" i="0" baseline="0">
                <a:solidFill>
                  <a:schemeClr val="tx1"/>
                </a:solidFill>
                <a:latin typeface="HelveticaNeueLT Pro 55 Roman" panose="020B0604020202020204" pitchFamily="34" charset="77"/>
              </a:rPr>
              <a:t> </a:t>
            </a:r>
          </a:p>
        </p:txBody>
      </p:sp>
      <p:grpSp>
        <p:nvGrpSpPr>
          <p:cNvPr id="35" name="ICONS">
            <a:extLst>
              <a:ext uri="{FF2B5EF4-FFF2-40B4-BE49-F238E27FC236}">
                <a16:creationId xmlns:a16="http://schemas.microsoft.com/office/drawing/2014/main" id="{A9D32A19-48EA-7143-9BC3-AE59A4CFE114}"/>
              </a:ext>
            </a:extLst>
          </p:cNvPr>
          <p:cNvGrpSpPr/>
          <p:nvPr userDrawn="1"/>
        </p:nvGrpSpPr>
        <p:grpSpPr>
          <a:xfrm>
            <a:off x="10009087" y="5694175"/>
            <a:ext cx="1297185" cy="252000"/>
            <a:chOff x="5474164" y="3368170"/>
            <a:chExt cx="1297185" cy="252000"/>
          </a:xfrm>
        </p:grpSpPr>
        <p:pic>
          <p:nvPicPr>
            <p:cNvPr id="27" name="Graphic 26">
              <a:extLst>
                <a:ext uri="{FF2B5EF4-FFF2-40B4-BE49-F238E27FC236}">
                  <a16:creationId xmlns:a16="http://schemas.microsoft.com/office/drawing/2014/main" id="{21B50630-B3C9-754B-8736-9F5848717FB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74164" y="3368170"/>
              <a:ext cx="252000" cy="252000"/>
            </a:xfrm>
            <a:prstGeom prst="rect">
              <a:avLst/>
            </a:prstGeom>
          </p:spPr>
        </p:pic>
        <p:pic>
          <p:nvPicPr>
            <p:cNvPr id="29" name="Graphic 28">
              <a:extLst>
                <a:ext uri="{FF2B5EF4-FFF2-40B4-BE49-F238E27FC236}">
                  <a16:creationId xmlns:a16="http://schemas.microsoft.com/office/drawing/2014/main" id="{FAACF91F-BDD0-8042-BE9F-3C34FF0D106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16337" y="3368170"/>
              <a:ext cx="252000" cy="252000"/>
            </a:xfrm>
            <a:prstGeom prst="rect">
              <a:avLst/>
            </a:prstGeom>
          </p:spPr>
        </p:pic>
        <p:pic>
          <p:nvPicPr>
            <p:cNvPr id="31" name="Graphic 30">
              <a:extLst>
                <a:ext uri="{FF2B5EF4-FFF2-40B4-BE49-F238E27FC236}">
                  <a16:creationId xmlns:a16="http://schemas.microsoft.com/office/drawing/2014/main" id="{44AC2D36-28BE-2B40-AF4C-22E0C66D9A7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58510" y="3368170"/>
              <a:ext cx="252000" cy="252000"/>
            </a:xfrm>
            <a:prstGeom prst="rect">
              <a:avLst/>
            </a:prstGeom>
          </p:spPr>
        </p:pic>
        <p:pic>
          <p:nvPicPr>
            <p:cNvPr id="33" name="Graphic 32">
              <a:extLst>
                <a:ext uri="{FF2B5EF4-FFF2-40B4-BE49-F238E27FC236}">
                  <a16:creationId xmlns:a16="http://schemas.microsoft.com/office/drawing/2014/main" id="{99746293-84C3-D444-89A2-559D251A4E01}"/>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00682" y="3368170"/>
              <a:ext cx="270667" cy="252000"/>
            </a:xfrm>
            <a:prstGeom prst="rect">
              <a:avLst/>
            </a:prstGeom>
          </p:spPr>
        </p:pic>
      </p:grpSp>
      <p:sp>
        <p:nvSpPr>
          <p:cNvPr id="38" name="@Design Council">
            <a:extLst>
              <a:ext uri="{FF2B5EF4-FFF2-40B4-BE49-F238E27FC236}">
                <a16:creationId xmlns:a16="http://schemas.microsoft.com/office/drawing/2014/main" id="{C81CDAAF-070C-8A41-A741-AC49C57EE705}"/>
              </a:ext>
            </a:extLst>
          </p:cNvPr>
          <p:cNvSpPr txBox="1"/>
          <p:nvPr userDrawn="1"/>
        </p:nvSpPr>
        <p:spPr>
          <a:xfrm>
            <a:off x="857873" y="5652659"/>
            <a:ext cx="1837406" cy="334707"/>
          </a:xfrm>
          <a:prstGeom prst="rect">
            <a:avLst/>
          </a:prstGeom>
          <a:noFill/>
        </p:spPr>
        <p:txBody>
          <a:bodyPr wrap="square" lIns="0" tIns="0" rIns="0" bIns="0" rtlCol="0" anchor="ctr" anchorCtr="0">
            <a:spAutoFit/>
          </a:bodyPr>
          <a:lstStyle/>
          <a:p>
            <a:pPr>
              <a:lnSpc>
                <a:spcPct val="120000"/>
              </a:lnSpc>
            </a:pPr>
            <a:r>
              <a:rPr lang="en-US" sz="2000" b="0" i="0" baseline="0">
                <a:solidFill>
                  <a:schemeClr val="bg1"/>
                </a:solidFill>
                <a:latin typeface="HelveticaNeueLT Pro 55 Roman" panose="020B0604020202020204" pitchFamily="34" charset="77"/>
              </a:rPr>
              <a:t>@</a:t>
            </a:r>
            <a:r>
              <a:rPr lang="en-US" sz="2000" b="0" i="0" baseline="0" err="1">
                <a:solidFill>
                  <a:schemeClr val="bg1"/>
                </a:solidFill>
                <a:latin typeface="HelveticaNeueLT Pro 55 Roman" panose="020B0604020202020204" pitchFamily="34" charset="77"/>
              </a:rPr>
              <a:t>designcouncil</a:t>
            </a:r>
            <a:endParaRPr lang="en-US" sz="2000" baseline="0">
              <a:solidFill>
                <a:schemeClr val="bg1"/>
              </a:solidFill>
              <a:latin typeface="+mj-lt"/>
            </a:endParaRPr>
          </a:p>
        </p:txBody>
      </p:sp>
      <p:sp>
        <p:nvSpPr>
          <p:cNvPr id="39" name="Title + email_placeholder">
            <a:extLst>
              <a:ext uri="{FF2B5EF4-FFF2-40B4-BE49-F238E27FC236}">
                <a16:creationId xmlns:a16="http://schemas.microsoft.com/office/drawing/2014/main" id="{D4C7057C-80D0-8D4D-8258-AD9983E6F409}"/>
              </a:ext>
            </a:extLst>
          </p:cNvPr>
          <p:cNvSpPr>
            <a:spLocks noGrp="1"/>
          </p:cNvSpPr>
          <p:nvPr>
            <p:ph type="body" sz="quarter" idx="14" hasCustomPrompt="1"/>
          </p:nvPr>
        </p:nvSpPr>
        <p:spPr>
          <a:xfrm>
            <a:off x="718161" y="2414832"/>
            <a:ext cx="5287351" cy="646716"/>
          </a:xfrm>
        </p:spPr>
        <p:txBody>
          <a:bodyPr/>
          <a:lstStyle>
            <a:lvl1pPr>
              <a:defRPr b="0" i="0">
                <a:solidFill>
                  <a:schemeClr val="tx1"/>
                </a:solidFill>
                <a:latin typeface="HelveticaNeueLT Pro 55 Roman" panose="020B0604020202020204" pitchFamily="34" charset="77"/>
              </a:defRPr>
            </a:lvl1pPr>
          </a:lstStyle>
          <a:p>
            <a:pPr lvl="0"/>
            <a:r>
              <a:rPr lang="en-GB"/>
              <a:t>Title if required (use a soft return after this line of text)</a:t>
            </a:r>
            <a:br>
              <a:rPr lang="en-GB"/>
            </a:br>
            <a:r>
              <a:rPr lang="en-GB" err="1"/>
              <a:t>email@designcouncil.org.uk</a:t>
            </a:r>
            <a:endParaRPr lang="en-US"/>
          </a:p>
        </p:txBody>
      </p:sp>
      <p:sp>
        <p:nvSpPr>
          <p:cNvPr id="16" name="Name_placeholder">
            <a:extLst>
              <a:ext uri="{FF2B5EF4-FFF2-40B4-BE49-F238E27FC236}">
                <a16:creationId xmlns:a16="http://schemas.microsoft.com/office/drawing/2014/main" id="{EDE07BC8-77C1-0240-B182-CCAD1974655E}"/>
              </a:ext>
            </a:extLst>
          </p:cNvPr>
          <p:cNvSpPr>
            <a:spLocks noGrp="1"/>
          </p:cNvSpPr>
          <p:nvPr>
            <p:ph type="body" sz="quarter" idx="13" hasCustomPrompt="1"/>
          </p:nvPr>
        </p:nvSpPr>
        <p:spPr>
          <a:xfrm>
            <a:off x="718161" y="2107092"/>
            <a:ext cx="5287351" cy="265043"/>
          </a:xfrm>
        </p:spPr>
        <p:txBody>
          <a:bodyPr/>
          <a:lstStyle>
            <a:lvl1pPr>
              <a:defRPr>
                <a:solidFill>
                  <a:schemeClr val="accent1"/>
                </a:solidFill>
                <a:latin typeface="+mj-lt"/>
              </a:defRPr>
            </a:lvl1pPr>
          </a:lstStyle>
          <a:p>
            <a:pPr lvl="0"/>
            <a:r>
              <a:rPr lang="en-GB"/>
              <a:t>Name if required</a:t>
            </a:r>
            <a:endParaRPr lang="en-US"/>
          </a:p>
        </p:txBody>
      </p:sp>
      <p:sp>
        <p:nvSpPr>
          <p:cNvPr id="2" name="Title_placeholder">
            <a:extLst>
              <a:ext uri="{FF2B5EF4-FFF2-40B4-BE49-F238E27FC236}">
                <a16:creationId xmlns:a16="http://schemas.microsoft.com/office/drawing/2014/main" id="{8DA25EBE-15BA-2CA7-D013-3127C3F7B1E8}"/>
              </a:ext>
            </a:extLst>
          </p:cNvPr>
          <p:cNvSpPr>
            <a:spLocks noGrp="1"/>
          </p:cNvSpPr>
          <p:nvPr>
            <p:ph type="title" hasCustomPrompt="1"/>
          </p:nvPr>
        </p:nvSpPr>
        <p:spPr/>
        <p:txBody>
          <a:bodyPr/>
          <a:lstStyle>
            <a:lvl1pPr>
              <a:defRPr b="0" i="0">
                <a:solidFill>
                  <a:schemeClr val="accent1"/>
                </a:solidFill>
                <a:latin typeface="HelveticaNeueLT Pro 55 Roman" panose="020B0604020202020204" pitchFamily="34" charset="77"/>
              </a:defRPr>
            </a:lvl1pPr>
          </a:lstStyle>
          <a:p>
            <a:r>
              <a:rPr lang="en-GB"/>
              <a:t>Contact us</a:t>
            </a:r>
          </a:p>
        </p:txBody>
      </p:sp>
    </p:spTree>
    <p:extLst>
      <p:ext uri="{BB962C8B-B14F-4D97-AF65-F5344CB8AC3E}">
        <p14:creationId xmlns:p14="http://schemas.microsoft.com/office/powerpoint/2010/main" val="3033210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us_2">
    <p:bg>
      <p:bgPr>
        <a:solidFill>
          <a:schemeClr val="tx1"/>
        </a:solidFill>
        <a:effectLst/>
      </p:bgPr>
    </p:bg>
    <p:spTree>
      <p:nvGrpSpPr>
        <p:cNvPr id="1" name=""/>
        <p:cNvGrpSpPr/>
        <p:nvPr/>
      </p:nvGrpSpPr>
      <p:grpSpPr>
        <a:xfrm>
          <a:off x="0" y="0"/>
          <a:ext cx="0" cy="0"/>
          <a:chOff x="0" y="0"/>
          <a:chExt cx="0" cy="0"/>
        </a:xfrm>
      </p:grpSpPr>
      <p:sp>
        <p:nvSpPr>
          <p:cNvPr id="36" name="Note">
            <a:extLst>
              <a:ext uri="{FF2B5EF4-FFF2-40B4-BE49-F238E27FC236}">
                <a16:creationId xmlns:a16="http://schemas.microsoft.com/office/drawing/2014/main" id="{15DC9BCE-4452-5F41-84D1-276B8777E4DC}"/>
              </a:ext>
            </a:extLst>
          </p:cNvPr>
          <p:cNvSpPr txBox="1"/>
          <p:nvPr userDrawn="1"/>
        </p:nvSpPr>
        <p:spPr>
          <a:xfrm>
            <a:off x="12324522" y="2197893"/>
            <a:ext cx="1510747" cy="3801041"/>
          </a:xfrm>
          <a:prstGeom prst="rect">
            <a:avLst/>
          </a:prstGeom>
          <a:noFill/>
        </p:spPr>
        <p:txBody>
          <a:bodyPr wrap="square" lIns="0" tIns="0" rIns="0" bIns="0" rtlCol="0">
            <a:spAutoFit/>
          </a:bodyPr>
          <a:lstStyle/>
          <a:p>
            <a:r>
              <a:rPr lang="en-US" sz="1300" b="0" i="0">
                <a:latin typeface="HelveticaNeueLT Pro 55 Roman" panose="020B0604020202020204" pitchFamily="34" charset="77"/>
              </a:rPr>
              <a:t>To note: the background </a:t>
            </a:r>
            <a:r>
              <a:rPr lang="en-US" sz="1300" b="0" i="0" err="1">
                <a:latin typeface="HelveticaNeueLT Pro 55 Roman" panose="020B0604020202020204" pitchFamily="34" charset="77"/>
              </a:rPr>
              <a:t>colour</a:t>
            </a:r>
            <a:r>
              <a:rPr lang="en-US" sz="1300" b="0" i="0">
                <a:latin typeface="HelveticaNeueLT Pro 55 Roman" panose="020B0604020202020204" pitchFamily="34" charset="77"/>
              </a:rPr>
              <a:t> needs to be claret for social media icons to be used. </a:t>
            </a:r>
          </a:p>
          <a:p>
            <a:endParaRPr lang="en-US" sz="1300" b="0" i="0">
              <a:latin typeface="HelveticaNeueLT Pro 55 Roman" panose="020B0604020202020204" pitchFamily="34" charset="77"/>
            </a:endParaRPr>
          </a:p>
          <a:p>
            <a:r>
              <a:rPr lang="en-US" sz="1300" b="0" i="0">
                <a:latin typeface="HelveticaNeueLT Pro 55 Roman" panose="020B0604020202020204" pitchFamily="34" charset="77"/>
              </a:rPr>
              <a:t>This is because these icons can only be legally used in black, white or full </a:t>
            </a:r>
            <a:r>
              <a:rPr lang="en-US" sz="1300" b="0" i="0" err="1">
                <a:latin typeface="HelveticaNeueLT Pro 55 Roman" panose="020B0604020202020204" pitchFamily="34" charset="77"/>
              </a:rPr>
              <a:t>colour</a:t>
            </a:r>
            <a:r>
              <a:rPr lang="en-US" sz="1300" b="0" i="0">
                <a:latin typeface="HelveticaNeueLT Pro 55 Roman" panose="020B0604020202020204" pitchFamily="34" charset="77"/>
              </a:rPr>
              <a:t>. </a:t>
            </a:r>
          </a:p>
          <a:p>
            <a:endParaRPr lang="en-US" sz="1300" b="0" i="0">
              <a:latin typeface="HelveticaNeueLT Pro 55 Roman" panose="020B0604020202020204" pitchFamily="34" charset="77"/>
            </a:endParaRPr>
          </a:p>
          <a:p>
            <a:r>
              <a:rPr lang="en-US" sz="1300" b="0" i="0">
                <a:latin typeface="HelveticaNeueLT Pro 55 Roman" panose="020B0604020202020204" pitchFamily="34" charset="77"/>
              </a:rPr>
              <a:t>Since black isn’t used as part of the DC brand and full </a:t>
            </a:r>
            <a:r>
              <a:rPr lang="en-US" sz="1300" b="0" i="0" err="1">
                <a:latin typeface="HelveticaNeueLT Pro 55 Roman" panose="020B0604020202020204" pitchFamily="34" charset="77"/>
              </a:rPr>
              <a:t>colour</a:t>
            </a:r>
            <a:r>
              <a:rPr lang="en-US" sz="1300" b="0" i="0">
                <a:latin typeface="HelveticaNeueLT Pro 55 Roman" panose="020B0604020202020204" pitchFamily="34" charset="77"/>
              </a:rPr>
              <a:t> would stand out too much, the claret background is used.</a:t>
            </a:r>
          </a:p>
        </p:txBody>
      </p:sp>
      <p:sp>
        <p:nvSpPr>
          <p:cNvPr id="5" name="Slide Number_placeholder">
            <a:extLst>
              <a:ext uri="{FF2B5EF4-FFF2-40B4-BE49-F238E27FC236}">
                <a16:creationId xmlns:a16="http://schemas.microsoft.com/office/drawing/2014/main" id="{1A8A9D7D-0F81-3CCD-2E78-5E1D6C7B60EF}"/>
              </a:ext>
            </a:extLst>
          </p:cNvPr>
          <p:cNvSpPr>
            <a:spLocks noGrp="1"/>
          </p:cNvSpPr>
          <p:nvPr>
            <p:ph type="sldNum" sz="quarter" idx="12"/>
          </p:nvPr>
        </p:nvSpPr>
        <p:spPr/>
        <p:txBody>
          <a:bodyPr/>
          <a:lstStyle>
            <a:lvl1pPr>
              <a:defRPr b="0" i="0">
                <a:solidFill>
                  <a:schemeClr val="bg1"/>
                </a:solidFill>
                <a:latin typeface="HelveticaNeueLT Pro 55 Roman" panose="020B0604020202020204" pitchFamily="34" charset="77"/>
              </a:defRPr>
            </a:lvl1pPr>
          </a:lstStyle>
          <a:p>
            <a:fld id="{AF8BC7C4-2EE5-4766-9C46-468AF9ADDA1F}" type="slidenum">
              <a:rPr lang="en-GB" smtClean="0"/>
              <a:pPr/>
              <a:t>‹#›</a:t>
            </a:fld>
            <a:endParaRPr lang="en-GB"/>
          </a:p>
        </p:txBody>
      </p:sp>
      <p:sp>
        <p:nvSpPr>
          <p:cNvPr id="3" name="Date_placeholder">
            <a:extLst>
              <a:ext uri="{FF2B5EF4-FFF2-40B4-BE49-F238E27FC236}">
                <a16:creationId xmlns:a16="http://schemas.microsoft.com/office/drawing/2014/main" id="{32F4B4F1-F3F7-E3CA-2C4E-EDC59EA413D3}"/>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4" name="Footer_placeholder">
            <a:extLst>
              <a:ext uri="{FF2B5EF4-FFF2-40B4-BE49-F238E27FC236}">
                <a16:creationId xmlns:a16="http://schemas.microsoft.com/office/drawing/2014/main" id="{2C3B4F17-998D-A7B0-86D0-BC4B22BA7093}"/>
              </a:ext>
            </a:extLst>
          </p:cNvPr>
          <p:cNvSpPr>
            <a:spLocks noGrp="1"/>
          </p:cNvSpPr>
          <p:nvPr>
            <p:ph type="ftr" sz="quarter" idx="11"/>
          </p:nvPr>
        </p:nvSpPr>
        <p:spPr/>
        <p:txBody>
          <a:bodyPr/>
          <a:lstStyle>
            <a:lvl1pPr>
              <a:defRPr b="0" i="0">
                <a:solidFill>
                  <a:schemeClr val="bg1"/>
                </a:solidFill>
                <a:latin typeface="HelveticaNeueLT Pro 55 Roman" panose="020B0604020202020204" pitchFamily="34" charset="77"/>
              </a:defRPr>
            </a:lvl1pPr>
          </a:lstStyle>
          <a:p>
            <a:endParaRPr lang="en-GB"/>
          </a:p>
        </p:txBody>
      </p:sp>
      <p:sp>
        <p:nvSpPr>
          <p:cNvPr id="6" name="Footer_Design Council">
            <a:extLst>
              <a:ext uri="{FF2B5EF4-FFF2-40B4-BE49-F238E27FC236}">
                <a16:creationId xmlns:a16="http://schemas.microsoft.com/office/drawing/2014/main" id="{C98C01B6-DF9E-9F45-8340-9EFD07FFFABD}"/>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solidFill>
                  <a:schemeClr val="bg1"/>
                </a:solidFill>
                <a:latin typeface="HelveticaNeueLT Pro 55 Roman" panose="020B0604020202020204" pitchFamily="34" charset="77"/>
              </a:rPr>
              <a:t>Design Council</a:t>
            </a:r>
          </a:p>
        </p:txBody>
      </p:sp>
      <p:sp>
        <p:nvSpPr>
          <p:cNvPr id="13" name="DC_address">
            <a:extLst>
              <a:ext uri="{FF2B5EF4-FFF2-40B4-BE49-F238E27FC236}">
                <a16:creationId xmlns:a16="http://schemas.microsoft.com/office/drawing/2014/main" id="{82A854A2-6B80-0B4E-93CC-CE50D1CFDFBE}"/>
              </a:ext>
            </a:extLst>
          </p:cNvPr>
          <p:cNvSpPr txBox="1"/>
          <p:nvPr userDrawn="1"/>
        </p:nvSpPr>
        <p:spPr>
          <a:xfrm>
            <a:off x="709613" y="2881721"/>
            <a:ext cx="1825624" cy="456792"/>
          </a:xfrm>
          <a:prstGeom prst="rect">
            <a:avLst/>
          </a:prstGeom>
          <a:noFill/>
        </p:spPr>
        <p:txBody>
          <a:bodyPr wrap="square" lIns="0" tIns="0" rIns="0" bIns="0" rtlCol="0">
            <a:spAutoFit/>
          </a:bodyPr>
          <a:lstStyle/>
          <a:p>
            <a:pPr>
              <a:lnSpc>
                <a:spcPct val="120000"/>
              </a:lnSpc>
            </a:pPr>
            <a:r>
              <a:rPr lang="en-US" sz="1300" b="0" i="0" baseline="0">
                <a:solidFill>
                  <a:schemeClr val="bg1"/>
                </a:solidFill>
                <a:latin typeface="HelveticaNeueLT Pro 55 Roman" panose="020B0604020202020204" pitchFamily="34" charset="77"/>
              </a:rPr>
              <a:t>+44 20 7420 5238 </a:t>
            </a:r>
            <a:r>
              <a:rPr lang="en-US" sz="1300" b="0" i="0" baseline="0" err="1">
                <a:solidFill>
                  <a:schemeClr val="bg1"/>
                </a:solidFill>
                <a:latin typeface="HelveticaNeueLT Pro 55 Roman" panose="020B0604020202020204" pitchFamily="34" charset="77"/>
              </a:rPr>
              <a:t>designcouncil.org.uk</a:t>
            </a:r>
            <a:r>
              <a:rPr lang="en-US" sz="1300" b="0" i="0" baseline="0">
                <a:solidFill>
                  <a:schemeClr val="bg1"/>
                </a:solidFill>
                <a:latin typeface="HelveticaNeueLT Pro 55 Roman" panose="020B0604020202020204" pitchFamily="34" charset="77"/>
              </a:rPr>
              <a:t> </a:t>
            </a:r>
          </a:p>
        </p:txBody>
      </p:sp>
      <p:grpSp>
        <p:nvGrpSpPr>
          <p:cNvPr id="35" name="Icons">
            <a:extLst>
              <a:ext uri="{FF2B5EF4-FFF2-40B4-BE49-F238E27FC236}">
                <a16:creationId xmlns:a16="http://schemas.microsoft.com/office/drawing/2014/main" id="{A9D32A19-48EA-7143-9BC3-AE59A4CFE114}"/>
              </a:ext>
            </a:extLst>
          </p:cNvPr>
          <p:cNvGrpSpPr/>
          <p:nvPr userDrawn="1"/>
        </p:nvGrpSpPr>
        <p:grpSpPr>
          <a:xfrm>
            <a:off x="10183613" y="5882873"/>
            <a:ext cx="1297185" cy="252000"/>
            <a:chOff x="5474164" y="3368170"/>
            <a:chExt cx="1297185" cy="252000"/>
          </a:xfrm>
        </p:grpSpPr>
        <p:pic>
          <p:nvPicPr>
            <p:cNvPr id="27" name="Graphic 26">
              <a:extLst>
                <a:ext uri="{FF2B5EF4-FFF2-40B4-BE49-F238E27FC236}">
                  <a16:creationId xmlns:a16="http://schemas.microsoft.com/office/drawing/2014/main" id="{21B50630-B3C9-754B-8736-9F5848717FB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74164" y="3368170"/>
              <a:ext cx="252000" cy="252000"/>
            </a:xfrm>
            <a:prstGeom prst="rect">
              <a:avLst/>
            </a:prstGeom>
          </p:spPr>
        </p:pic>
        <p:pic>
          <p:nvPicPr>
            <p:cNvPr id="29" name="Graphic 28">
              <a:extLst>
                <a:ext uri="{FF2B5EF4-FFF2-40B4-BE49-F238E27FC236}">
                  <a16:creationId xmlns:a16="http://schemas.microsoft.com/office/drawing/2014/main" id="{FAACF91F-BDD0-8042-BE9F-3C34FF0D106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16337" y="3368170"/>
              <a:ext cx="252000" cy="252000"/>
            </a:xfrm>
            <a:prstGeom prst="rect">
              <a:avLst/>
            </a:prstGeom>
          </p:spPr>
        </p:pic>
        <p:pic>
          <p:nvPicPr>
            <p:cNvPr id="31" name="Graphic 30">
              <a:extLst>
                <a:ext uri="{FF2B5EF4-FFF2-40B4-BE49-F238E27FC236}">
                  <a16:creationId xmlns:a16="http://schemas.microsoft.com/office/drawing/2014/main" id="{44AC2D36-28BE-2B40-AF4C-22E0C66D9A7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58510" y="3368170"/>
              <a:ext cx="252000" cy="252000"/>
            </a:xfrm>
            <a:prstGeom prst="rect">
              <a:avLst/>
            </a:prstGeom>
          </p:spPr>
        </p:pic>
        <p:pic>
          <p:nvPicPr>
            <p:cNvPr id="33" name="Graphic 32">
              <a:extLst>
                <a:ext uri="{FF2B5EF4-FFF2-40B4-BE49-F238E27FC236}">
                  <a16:creationId xmlns:a16="http://schemas.microsoft.com/office/drawing/2014/main" id="{99746293-84C3-D444-89A2-559D251A4E01}"/>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00682" y="3368170"/>
              <a:ext cx="270667" cy="252000"/>
            </a:xfrm>
            <a:prstGeom prst="rect">
              <a:avLst/>
            </a:prstGeom>
          </p:spPr>
        </p:pic>
      </p:grpSp>
      <p:sp>
        <p:nvSpPr>
          <p:cNvPr id="2" name="Title_placeholder">
            <a:extLst>
              <a:ext uri="{FF2B5EF4-FFF2-40B4-BE49-F238E27FC236}">
                <a16:creationId xmlns:a16="http://schemas.microsoft.com/office/drawing/2014/main" id="{8DA25EBE-15BA-2CA7-D013-3127C3F7B1E8}"/>
              </a:ext>
            </a:extLst>
          </p:cNvPr>
          <p:cNvSpPr>
            <a:spLocks noGrp="1"/>
          </p:cNvSpPr>
          <p:nvPr>
            <p:ph type="title" hasCustomPrompt="1"/>
          </p:nvPr>
        </p:nvSpPr>
        <p:spPr/>
        <p:txBody>
          <a:bodyPr/>
          <a:lstStyle>
            <a:lvl1pPr>
              <a:defRPr b="0" i="0">
                <a:solidFill>
                  <a:schemeClr val="bg1"/>
                </a:solidFill>
                <a:latin typeface="HelveticaNeueLT Pro 55 Roman" panose="020B0604020202020204" pitchFamily="34" charset="77"/>
              </a:defRPr>
            </a:lvl1pPr>
          </a:lstStyle>
          <a:p>
            <a:r>
              <a:rPr lang="en-GB"/>
              <a:t>Contact us</a:t>
            </a:r>
          </a:p>
        </p:txBody>
      </p:sp>
    </p:spTree>
    <p:extLst>
      <p:ext uri="{BB962C8B-B14F-4D97-AF65-F5344CB8AC3E}">
        <p14:creationId xmlns:p14="http://schemas.microsoft.com/office/powerpoint/2010/main" val="741279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hank you">
    <p:bg>
      <p:bgPr>
        <a:solidFill>
          <a:schemeClr val="accent1"/>
        </a:solidFill>
        <a:effectLst/>
      </p:bgPr>
    </p:bg>
    <p:spTree>
      <p:nvGrpSpPr>
        <p:cNvPr id="1" name=""/>
        <p:cNvGrpSpPr/>
        <p:nvPr/>
      </p:nvGrpSpPr>
      <p:grpSpPr>
        <a:xfrm>
          <a:off x="0" y="0"/>
          <a:ext cx="0" cy="0"/>
          <a:chOff x="0" y="0"/>
          <a:chExt cx="0" cy="0"/>
        </a:xfrm>
      </p:grpSpPr>
      <p:sp>
        <p:nvSpPr>
          <p:cNvPr id="3" name="Section subtitle_placeholder">
            <a:extLst>
              <a:ext uri="{FF2B5EF4-FFF2-40B4-BE49-F238E27FC236}">
                <a16:creationId xmlns:a16="http://schemas.microsoft.com/office/drawing/2014/main" id="{A52C4B4D-03FA-2DA2-31A2-EAA051605973}"/>
              </a:ext>
            </a:extLst>
          </p:cNvPr>
          <p:cNvSpPr>
            <a:spLocks noGrp="1"/>
          </p:cNvSpPr>
          <p:nvPr>
            <p:ph type="body" idx="1" hasCustomPrompt="1"/>
          </p:nvPr>
        </p:nvSpPr>
        <p:spPr>
          <a:xfrm>
            <a:off x="709614" y="5500053"/>
            <a:ext cx="8945561" cy="700087"/>
          </a:xfrm>
        </p:spPr>
        <p:txBody>
          <a:bodyPr/>
          <a:lstStyle>
            <a:lvl1pPr marL="0" indent="0">
              <a:lnSpc>
                <a:spcPct val="90000"/>
              </a:lnSpc>
              <a:buNone/>
              <a:defRPr sz="2400" b="0" i="0">
                <a:solidFill>
                  <a:schemeClr val="bg1"/>
                </a:solidFill>
                <a:latin typeface="HelveticaNeueLT Pro 55 Roman" panose="020B06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Design Council</a:t>
            </a:r>
          </a:p>
        </p:txBody>
      </p:sp>
      <p:sp>
        <p:nvSpPr>
          <p:cNvPr id="2" name="Section title_placeholder">
            <a:extLst>
              <a:ext uri="{FF2B5EF4-FFF2-40B4-BE49-F238E27FC236}">
                <a16:creationId xmlns:a16="http://schemas.microsoft.com/office/drawing/2014/main" id="{45AD32E3-F224-1FA9-09B2-63F496E35A20}"/>
              </a:ext>
            </a:extLst>
          </p:cNvPr>
          <p:cNvSpPr>
            <a:spLocks noGrp="1"/>
          </p:cNvSpPr>
          <p:nvPr>
            <p:ph type="title" hasCustomPrompt="1"/>
          </p:nvPr>
        </p:nvSpPr>
        <p:spPr>
          <a:xfrm>
            <a:off x="709614" y="657860"/>
            <a:ext cx="8945561" cy="4646801"/>
          </a:xfrm>
        </p:spPr>
        <p:txBody>
          <a:bodyPr anchor="b"/>
          <a:lstStyle>
            <a:lvl1pPr>
              <a:defRPr sz="14500" b="0" i="0" spc="-500" baseline="0">
                <a:solidFill>
                  <a:schemeClr val="bg1"/>
                </a:solidFill>
                <a:latin typeface="HelveticaNeueLT Pro 55 Roman" panose="020B0604020202020204" pitchFamily="34" charset="77"/>
              </a:defRPr>
            </a:lvl1pPr>
          </a:lstStyle>
          <a:p>
            <a:r>
              <a:rPr lang="en-GB"/>
              <a:t>Thank you</a:t>
            </a:r>
          </a:p>
        </p:txBody>
      </p:sp>
    </p:spTree>
    <p:extLst>
      <p:ext uri="{BB962C8B-B14F-4D97-AF65-F5344CB8AC3E}">
        <p14:creationId xmlns:p14="http://schemas.microsoft.com/office/powerpoint/2010/main" val="4066923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_placeholder">
            <a:extLst>
              <a:ext uri="{FF2B5EF4-FFF2-40B4-BE49-F238E27FC236}">
                <a16:creationId xmlns:a16="http://schemas.microsoft.com/office/drawing/2014/main" id="{1A8A9D7D-0F81-3CCD-2E78-5E1D6C7B60EF}"/>
              </a:ext>
            </a:extLst>
          </p:cNvPr>
          <p:cNvSpPr>
            <a:spLocks noGrp="1"/>
          </p:cNvSpPr>
          <p:nvPr>
            <p:ph type="sldNum" sz="quarter" idx="12"/>
          </p:nvPr>
        </p:nvSpPr>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3" name="Date_placeholder">
            <a:extLst>
              <a:ext uri="{FF2B5EF4-FFF2-40B4-BE49-F238E27FC236}">
                <a16:creationId xmlns:a16="http://schemas.microsoft.com/office/drawing/2014/main" id="{32F4B4F1-F3F7-E3CA-2C4E-EDC59EA413D3}"/>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4" name="Footer_placeholder">
            <a:extLst>
              <a:ext uri="{FF2B5EF4-FFF2-40B4-BE49-F238E27FC236}">
                <a16:creationId xmlns:a16="http://schemas.microsoft.com/office/drawing/2014/main" id="{2C3B4F17-998D-A7B0-86D0-BC4B22BA7093}"/>
              </a:ext>
            </a:extLst>
          </p:cNvPr>
          <p:cNvSpPr>
            <a:spLocks noGrp="1"/>
          </p:cNvSpPr>
          <p:nvPr>
            <p:ph type="ftr" sz="quarter" idx="11"/>
          </p:nvPr>
        </p:nvSpPr>
        <p:spPr/>
        <p:txBody>
          <a:bodyPr/>
          <a:lstStyle>
            <a:lvl1pPr>
              <a:defRPr b="0" i="0">
                <a:latin typeface="HelveticaNeueLT Pro 55 Roman" panose="020B0604020202020204" pitchFamily="34" charset="77"/>
              </a:defRPr>
            </a:lvl1pPr>
          </a:lstStyle>
          <a:p>
            <a:endParaRPr lang="en-GB"/>
          </a:p>
        </p:txBody>
      </p:sp>
      <p:sp>
        <p:nvSpPr>
          <p:cNvPr id="6" name="Footer_Design Council">
            <a:extLst>
              <a:ext uri="{FF2B5EF4-FFF2-40B4-BE49-F238E27FC236}">
                <a16:creationId xmlns:a16="http://schemas.microsoft.com/office/drawing/2014/main" id="{C98C01B6-DF9E-9F45-8340-9EFD07FFFABD}"/>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2" name="Title_placeholder">
            <a:extLst>
              <a:ext uri="{FF2B5EF4-FFF2-40B4-BE49-F238E27FC236}">
                <a16:creationId xmlns:a16="http://schemas.microsoft.com/office/drawing/2014/main" id="{8DA25EBE-15BA-2CA7-D013-3127C3F7B1E8}"/>
              </a:ext>
            </a:extLst>
          </p:cNvPr>
          <p:cNvSpPr>
            <a:spLocks noGrp="1"/>
          </p:cNvSpPr>
          <p:nvPr>
            <p:ph type="title" hasCustomPrompt="1"/>
          </p:nvPr>
        </p:nvSpPr>
        <p:spPr/>
        <p:txBody>
          <a:bodyPr/>
          <a:lstStyle>
            <a:lvl1pPr>
              <a:defRPr b="0" i="0">
                <a:latin typeface="HelveticaNeueLT Pro 55 Roman" panose="020B0604020202020204" pitchFamily="34" charset="77"/>
              </a:defRPr>
            </a:lvl1pPr>
          </a:lstStyle>
          <a:p>
            <a:r>
              <a:rPr lang="en-GB"/>
              <a:t>Click to add title text</a:t>
            </a:r>
          </a:p>
        </p:txBody>
      </p:sp>
      <p:sp>
        <p:nvSpPr>
          <p:cNvPr id="7" name="Vertical Text_placeholder">
            <a:extLst>
              <a:ext uri="{FF2B5EF4-FFF2-40B4-BE49-F238E27FC236}">
                <a16:creationId xmlns:a16="http://schemas.microsoft.com/office/drawing/2014/main" id="{D996AB9A-7C96-6E7F-179E-88C91D23947C}"/>
              </a:ext>
            </a:extLst>
          </p:cNvPr>
          <p:cNvSpPr>
            <a:spLocks noGrp="1"/>
          </p:cNvSpPr>
          <p:nvPr>
            <p:ph type="body" orient="vert" idx="1" hasCustomPrompt="1"/>
          </p:nvPr>
        </p:nvSpPr>
        <p:spPr>
          <a:xfrm>
            <a:off x="709614" y="1646239"/>
            <a:ext cx="10771186" cy="3563936"/>
          </a:xfrm>
        </p:spPr>
        <p:txBody>
          <a:bodyPr vert="horz"/>
          <a:lstStyle>
            <a:lvl1pPr>
              <a:lnSpc>
                <a:spcPct val="90000"/>
              </a:lnSpc>
              <a:spcBef>
                <a:spcPts val="1000"/>
              </a:spcBef>
              <a:defRPr sz="1200" b="0" i="0">
                <a:latin typeface="HelveticaNeueLT Pro 55 Roman" panose="020B0604020202020204" pitchFamily="34" charset="77"/>
              </a:defRPr>
            </a:lvl1pPr>
            <a:lvl2pPr>
              <a:lnSpc>
                <a:spcPct val="90000"/>
              </a:lnSpc>
              <a:spcBef>
                <a:spcPts val="1000"/>
              </a:spcBef>
              <a:defRPr sz="1200" b="0" i="0">
                <a:latin typeface="HelveticaNeueLT Pro 55 Roman" panose="020B0604020202020204" pitchFamily="34" charset="77"/>
              </a:defRPr>
            </a:lvl2pPr>
            <a:lvl3pPr>
              <a:lnSpc>
                <a:spcPct val="90000"/>
              </a:lnSpc>
              <a:spcBef>
                <a:spcPts val="1000"/>
              </a:spcBef>
              <a:defRPr sz="1200" b="0" i="0">
                <a:latin typeface="HelveticaNeueLT Pro 55 Roman" panose="020B0604020202020204" pitchFamily="34" charset="77"/>
              </a:defRPr>
            </a:lvl3pPr>
            <a:lvl4pPr>
              <a:lnSpc>
                <a:spcPct val="90000"/>
              </a:lnSpc>
              <a:spcBef>
                <a:spcPts val="1000"/>
              </a:spcBef>
              <a:defRPr sz="1200" b="0" i="0">
                <a:latin typeface="HelveticaNeueLT Pro 55 Roman" panose="020B0604020202020204" pitchFamily="34" charset="77"/>
              </a:defRPr>
            </a:lvl4pPr>
            <a:lvl5pPr>
              <a:lnSpc>
                <a:spcPct val="90000"/>
              </a:lnSpc>
              <a:spcBef>
                <a:spcPts val="1000"/>
              </a:spcBef>
              <a:defRPr sz="1200" b="0" i="0">
                <a:latin typeface="HelveticaNeueLT Pro 55 Roman" panose="020B0604020202020204" pitchFamily="34" charset="77"/>
              </a:defRPr>
            </a:lvl5pPr>
          </a:lstStyle>
          <a:p>
            <a:pPr lvl="0"/>
            <a:r>
              <a:rPr lang="en-GB"/>
              <a:t>Click to add text. When pasting copy from other slides, be sure to right-click and choose – Keep text only.</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70763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_placeholder">
            <a:extLst>
              <a:ext uri="{FF2B5EF4-FFF2-40B4-BE49-F238E27FC236}">
                <a16:creationId xmlns:a16="http://schemas.microsoft.com/office/drawing/2014/main" id="{99B013CC-0D11-4C2C-0136-094AAA25F1C7}"/>
              </a:ext>
            </a:extLst>
          </p:cNvPr>
          <p:cNvSpPr>
            <a:spLocks noGrp="1"/>
          </p:cNvSpPr>
          <p:nvPr>
            <p:ph type="sldNum" sz="quarter" idx="12"/>
          </p:nvPr>
        </p:nvSpPr>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2" name="Date_placeholder">
            <a:extLst>
              <a:ext uri="{FF2B5EF4-FFF2-40B4-BE49-F238E27FC236}">
                <a16:creationId xmlns:a16="http://schemas.microsoft.com/office/drawing/2014/main" id="{9FE789BF-26BA-7AF1-23A8-0FEEBE316D40}"/>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3" name="Footer_placeholder">
            <a:extLst>
              <a:ext uri="{FF2B5EF4-FFF2-40B4-BE49-F238E27FC236}">
                <a16:creationId xmlns:a16="http://schemas.microsoft.com/office/drawing/2014/main" id="{8E8205D5-E58A-6615-0682-619A5C5A3824}"/>
              </a:ext>
            </a:extLst>
          </p:cNvPr>
          <p:cNvSpPr>
            <a:spLocks noGrp="1"/>
          </p:cNvSpPr>
          <p:nvPr>
            <p:ph type="ftr" sz="quarter" idx="11"/>
          </p:nvPr>
        </p:nvSpPr>
        <p:spPr/>
        <p:txBody>
          <a:bodyPr/>
          <a:lstStyle>
            <a:lvl1pPr>
              <a:defRPr b="0" i="0">
                <a:latin typeface="HelveticaNeueLT Pro 55 Roman" panose="020B0604020202020204" pitchFamily="34" charset="77"/>
              </a:defRPr>
            </a:lvl1pPr>
          </a:lstStyle>
          <a:p>
            <a:endParaRPr lang="en-GB"/>
          </a:p>
        </p:txBody>
      </p:sp>
      <p:sp>
        <p:nvSpPr>
          <p:cNvPr id="5" name="Footer_Design Council">
            <a:extLst>
              <a:ext uri="{FF2B5EF4-FFF2-40B4-BE49-F238E27FC236}">
                <a16:creationId xmlns:a16="http://schemas.microsoft.com/office/drawing/2014/main" id="{868B23EC-34E1-C442-97A9-D68790836CCF}"/>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Tree>
    <p:extLst>
      <p:ext uri="{BB962C8B-B14F-4D97-AF65-F5344CB8AC3E}">
        <p14:creationId xmlns:p14="http://schemas.microsoft.com/office/powerpoint/2010/main" val="3866573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_placeholder">
            <a:extLst>
              <a:ext uri="{FF2B5EF4-FFF2-40B4-BE49-F238E27FC236}">
                <a16:creationId xmlns:a16="http://schemas.microsoft.com/office/drawing/2014/main" id="{0E020F9B-8FCF-773E-7CFA-8AF09D8EFB9E}"/>
              </a:ext>
            </a:extLst>
          </p:cNvPr>
          <p:cNvSpPr>
            <a:spLocks noGrp="1"/>
          </p:cNvSpPr>
          <p:nvPr>
            <p:ph type="sldNum" sz="quarter" idx="12"/>
          </p:nvPr>
        </p:nvSpPr>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5" name="Date_placeholder">
            <a:extLst>
              <a:ext uri="{FF2B5EF4-FFF2-40B4-BE49-F238E27FC236}">
                <a16:creationId xmlns:a16="http://schemas.microsoft.com/office/drawing/2014/main" id="{A0C33B28-4151-B225-B4D2-A48F979E33BD}"/>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6" name="Footer_placeholder">
            <a:extLst>
              <a:ext uri="{FF2B5EF4-FFF2-40B4-BE49-F238E27FC236}">
                <a16:creationId xmlns:a16="http://schemas.microsoft.com/office/drawing/2014/main" id="{9460A247-9088-0FD8-B52A-5489D1207FB8}"/>
              </a:ext>
            </a:extLst>
          </p:cNvPr>
          <p:cNvSpPr>
            <a:spLocks noGrp="1"/>
          </p:cNvSpPr>
          <p:nvPr>
            <p:ph type="ftr" sz="quarter" idx="11"/>
          </p:nvPr>
        </p:nvSpPr>
        <p:spPr/>
        <p:txBody>
          <a:bodyPr/>
          <a:lstStyle>
            <a:lvl1pPr>
              <a:defRPr b="0" i="0">
                <a:latin typeface="HelveticaNeueLT Pro 55 Roman" panose="020B0604020202020204" pitchFamily="34" charset="77"/>
              </a:defRPr>
            </a:lvl1pPr>
          </a:lstStyle>
          <a:p>
            <a:endParaRPr lang="en-GB"/>
          </a:p>
        </p:txBody>
      </p:sp>
      <p:sp>
        <p:nvSpPr>
          <p:cNvPr id="8" name="Footer_Design Council">
            <a:extLst>
              <a:ext uri="{FF2B5EF4-FFF2-40B4-BE49-F238E27FC236}">
                <a16:creationId xmlns:a16="http://schemas.microsoft.com/office/drawing/2014/main" id="{36552C3E-78D8-B242-B473-59D7C9078E1C}"/>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3" name="Content_placeholder">
            <a:extLst>
              <a:ext uri="{FF2B5EF4-FFF2-40B4-BE49-F238E27FC236}">
                <a16:creationId xmlns:a16="http://schemas.microsoft.com/office/drawing/2014/main" id="{B5F4177D-D442-4509-A5DE-0433BC83B6F6}"/>
              </a:ext>
            </a:extLst>
          </p:cNvPr>
          <p:cNvSpPr>
            <a:spLocks noGrp="1"/>
          </p:cNvSpPr>
          <p:nvPr>
            <p:ph idx="1" hasCustomPrompt="1"/>
          </p:nvPr>
        </p:nvSpPr>
        <p:spPr>
          <a:xfrm>
            <a:off x="5183189" y="709613"/>
            <a:ext cx="6297609" cy="5151437"/>
          </a:xfrm>
          <a:solidFill>
            <a:schemeClr val="bg2"/>
          </a:solidFill>
        </p:spPr>
        <p:txBody>
          <a:bodyPr/>
          <a:lstStyle>
            <a:lvl1pPr>
              <a:lnSpc>
                <a:spcPct val="100000"/>
              </a:lnSpc>
              <a:defRPr sz="5200" b="0" i="0">
                <a:latin typeface="HelveticaNeueLT Pro 55 Roman" panose="020B0604020202020204" pitchFamily="34" charset="77"/>
                <a:sym typeface="Wingdings" pitchFamily="2" charset="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add text or click the icons to add content such as charts, smart art or images</a:t>
            </a:r>
          </a:p>
        </p:txBody>
      </p:sp>
      <p:sp>
        <p:nvSpPr>
          <p:cNvPr id="4" name="Text_placeholder">
            <a:extLst>
              <a:ext uri="{FF2B5EF4-FFF2-40B4-BE49-F238E27FC236}">
                <a16:creationId xmlns:a16="http://schemas.microsoft.com/office/drawing/2014/main" id="{3514E320-D481-AAD3-53A7-FA9F64E0ABB3}"/>
              </a:ext>
            </a:extLst>
          </p:cNvPr>
          <p:cNvSpPr>
            <a:spLocks noGrp="1"/>
          </p:cNvSpPr>
          <p:nvPr>
            <p:ph type="body" sz="half" idx="2" hasCustomPrompt="1"/>
          </p:nvPr>
        </p:nvSpPr>
        <p:spPr>
          <a:xfrm>
            <a:off x="709614" y="2582862"/>
            <a:ext cx="3470274" cy="3286125"/>
          </a:xfrm>
        </p:spPr>
        <p:txBody>
          <a:bodyPr/>
          <a:lstStyle>
            <a:lvl1pPr marL="0" indent="0">
              <a:buNone/>
              <a:defRPr sz="1600" b="0" i="0">
                <a:latin typeface="HelveticaNeueLT Pro 55 Roman" panose="020B06040202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text. When pasting copy from other slides, be sure to right-click and choose ‘Keep text only’. </a:t>
            </a:r>
          </a:p>
        </p:txBody>
      </p:sp>
      <p:sp>
        <p:nvSpPr>
          <p:cNvPr id="2" name="Title_placeholder">
            <a:extLst>
              <a:ext uri="{FF2B5EF4-FFF2-40B4-BE49-F238E27FC236}">
                <a16:creationId xmlns:a16="http://schemas.microsoft.com/office/drawing/2014/main" id="{42BFD4F3-CA59-EE4D-C596-B7759B1C4686}"/>
              </a:ext>
            </a:extLst>
          </p:cNvPr>
          <p:cNvSpPr>
            <a:spLocks noGrp="1"/>
          </p:cNvSpPr>
          <p:nvPr>
            <p:ph type="title" hasCustomPrompt="1"/>
          </p:nvPr>
        </p:nvSpPr>
        <p:spPr>
          <a:xfrm>
            <a:off x="709614" y="709612"/>
            <a:ext cx="3470274" cy="1692276"/>
          </a:xfrm>
        </p:spPr>
        <p:txBody>
          <a:bodyPr anchor="t" anchorCtr="0"/>
          <a:lstStyle>
            <a:lvl1pPr>
              <a:defRPr sz="3200" b="0" i="0">
                <a:latin typeface="HelveticaNeueLT Pro 55 Roman" panose="020B0604020202020204" pitchFamily="34" charset="77"/>
              </a:defRPr>
            </a:lvl1pPr>
          </a:lstStyle>
          <a:p>
            <a:r>
              <a:rPr lang="en-GB"/>
              <a:t>Click to add short  title text</a:t>
            </a:r>
          </a:p>
        </p:txBody>
      </p:sp>
    </p:spTree>
    <p:extLst>
      <p:ext uri="{BB962C8B-B14F-4D97-AF65-F5344CB8AC3E}">
        <p14:creationId xmlns:p14="http://schemas.microsoft.com/office/powerpoint/2010/main" val="1547107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_placeholder">
            <a:extLst>
              <a:ext uri="{FF2B5EF4-FFF2-40B4-BE49-F238E27FC236}">
                <a16:creationId xmlns:a16="http://schemas.microsoft.com/office/drawing/2014/main" id="{000DCC66-5DF2-7609-BA53-77F59A09CA27}"/>
              </a:ext>
            </a:extLst>
          </p:cNvPr>
          <p:cNvSpPr>
            <a:spLocks noGrp="1"/>
          </p:cNvSpPr>
          <p:nvPr>
            <p:ph type="sldNum" sz="quarter" idx="12"/>
          </p:nvPr>
        </p:nvSpPr>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5" name="Date_placeholder">
            <a:extLst>
              <a:ext uri="{FF2B5EF4-FFF2-40B4-BE49-F238E27FC236}">
                <a16:creationId xmlns:a16="http://schemas.microsoft.com/office/drawing/2014/main" id="{569E9200-D66F-3D83-2BF4-EC91D0EA9DE7}"/>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6" name="Footer_placeholder">
            <a:extLst>
              <a:ext uri="{FF2B5EF4-FFF2-40B4-BE49-F238E27FC236}">
                <a16:creationId xmlns:a16="http://schemas.microsoft.com/office/drawing/2014/main" id="{E3D94440-57EC-308B-9244-8B496C1FB746}"/>
              </a:ext>
            </a:extLst>
          </p:cNvPr>
          <p:cNvSpPr>
            <a:spLocks noGrp="1"/>
          </p:cNvSpPr>
          <p:nvPr>
            <p:ph type="ftr" sz="quarter" idx="11"/>
          </p:nvPr>
        </p:nvSpPr>
        <p:spPr/>
        <p:txBody>
          <a:bodyPr/>
          <a:lstStyle>
            <a:lvl1pPr>
              <a:defRPr b="0" i="0">
                <a:latin typeface="HelveticaNeueLT Pro 55 Roman" panose="020B0604020202020204" pitchFamily="34" charset="77"/>
              </a:defRPr>
            </a:lvl1pPr>
          </a:lstStyle>
          <a:p>
            <a:endParaRPr lang="en-GB"/>
          </a:p>
        </p:txBody>
      </p:sp>
      <p:sp>
        <p:nvSpPr>
          <p:cNvPr id="8" name="Footer_Design Council">
            <a:extLst>
              <a:ext uri="{FF2B5EF4-FFF2-40B4-BE49-F238E27FC236}">
                <a16:creationId xmlns:a16="http://schemas.microsoft.com/office/drawing/2014/main" id="{B5F86BFC-76DD-B345-8562-3E6803CC9A29}"/>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3" name="Picture_placeholder">
            <a:extLst>
              <a:ext uri="{FF2B5EF4-FFF2-40B4-BE49-F238E27FC236}">
                <a16:creationId xmlns:a16="http://schemas.microsoft.com/office/drawing/2014/main" id="{A0E2725D-2268-A175-108A-3D2601C857BB}"/>
              </a:ext>
            </a:extLst>
          </p:cNvPr>
          <p:cNvSpPr>
            <a:spLocks noGrp="1"/>
          </p:cNvSpPr>
          <p:nvPr>
            <p:ph type="pic" idx="1" hasCustomPrompt="1"/>
          </p:nvPr>
        </p:nvSpPr>
        <p:spPr>
          <a:xfrm>
            <a:off x="5183189" y="709613"/>
            <a:ext cx="6297610" cy="5437187"/>
          </a:xfrm>
          <a:solidFill>
            <a:schemeClr val="bg2"/>
          </a:solidFill>
        </p:spPr>
        <p:txBody>
          <a:bodyPr anchor="ctr" anchorCtr="0"/>
          <a:lstStyle>
            <a:lvl1pPr marL="0" indent="0" algn="ctr">
              <a:buNone/>
              <a:defRPr sz="1300" b="0" i="0">
                <a:latin typeface="HelveticaNeueLT Pro 55 Roman" panose="020B0604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image</a:t>
            </a:r>
          </a:p>
        </p:txBody>
      </p:sp>
      <p:sp>
        <p:nvSpPr>
          <p:cNvPr id="4" name="Text_placeholder">
            <a:extLst>
              <a:ext uri="{FF2B5EF4-FFF2-40B4-BE49-F238E27FC236}">
                <a16:creationId xmlns:a16="http://schemas.microsoft.com/office/drawing/2014/main" id="{9E466E0F-27D1-D356-FE11-458117F5DDDD}"/>
              </a:ext>
            </a:extLst>
          </p:cNvPr>
          <p:cNvSpPr>
            <a:spLocks noGrp="1"/>
          </p:cNvSpPr>
          <p:nvPr>
            <p:ph type="body" sz="half" idx="2" hasCustomPrompt="1"/>
          </p:nvPr>
        </p:nvSpPr>
        <p:spPr>
          <a:xfrm>
            <a:off x="709613" y="2582862"/>
            <a:ext cx="3470275" cy="3563938"/>
          </a:xfrm>
        </p:spPr>
        <p:txBody>
          <a:bodyPr/>
          <a:lstStyle>
            <a:lvl1pPr marL="0" indent="0">
              <a:buNone/>
              <a:defRPr sz="1600" b="0" i="0">
                <a:latin typeface="HelveticaNeueLT Pro 55 Roman" panose="020B06040202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text. When pasting copy from other slides, be sure to right-click and choose ‘Keep text only’. </a:t>
            </a:r>
          </a:p>
        </p:txBody>
      </p:sp>
      <p:sp>
        <p:nvSpPr>
          <p:cNvPr id="2" name="Title_placeholder">
            <a:extLst>
              <a:ext uri="{FF2B5EF4-FFF2-40B4-BE49-F238E27FC236}">
                <a16:creationId xmlns:a16="http://schemas.microsoft.com/office/drawing/2014/main" id="{CF9CD890-900A-4E44-228D-77BAE32437FA}"/>
              </a:ext>
            </a:extLst>
          </p:cNvPr>
          <p:cNvSpPr>
            <a:spLocks noGrp="1"/>
          </p:cNvSpPr>
          <p:nvPr>
            <p:ph type="title" hasCustomPrompt="1"/>
          </p:nvPr>
        </p:nvSpPr>
        <p:spPr>
          <a:xfrm>
            <a:off x="709613" y="709613"/>
            <a:ext cx="3470275" cy="1329307"/>
          </a:xfrm>
        </p:spPr>
        <p:txBody>
          <a:bodyPr anchor="t" anchorCtr="0"/>
          <a:lstStyle>
            <a:lvl1pPr>
              <a:defRPr sz="3200" b="0" i="0">
                <a:latin typeface="HelveticaNeueLT Pro 55 Roman" panose="020B0604020202020204" pitchFamily="34" charset="77"/>
              </a:defRPr>
            </a:lvl1pPr>
          </a:lstStyle>
          <a:p>
            <a:r>
              <a:rPr lang="en-GB"/>
              <a:t>Click to add short title text</a:t>
            </a:r>
          </a:p>
        </p:txBody>
      </p:sp>
    </p:spTree>
    <p:extLst>
      <p:ext uri="{BB962C8B-B14F-4D97-AF65-F5344CB8AC3E}">
        <p14:creationId xmlns:p14="http://schemas.microsoft.com/office/powerpoint/2010/main" val="1968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image larger_transparent">
    <p:spTree>
      <p:nvGrpSpPr>
        <p:cNvPr id="1" name=""/>
        <p:cNvGrpSpPr/>
        <p:nvPr/>
      </p:nvGrpSpPr>
      <p:grpSpPr>
        <a:xfrm>
          <a:off x="0" y="0"/>
          <a:ext cx="0" cy="0"/>
          <a:chOff x="0" y="0"/>
          <a:chExt cx="0" cy="0"/>
        </a:xfrm>
      </p:grpSpPr>
      <p:sp>
        <p:nvSpPr>
          <p:cNvPr id="13" name="Picture_placeholder">
            <a:extLst>
              <a:ext uri="{FF2B5EF4-FFF2-40B4-BE49-F238E27FC236}">
                <a16:creationId xmlns:a16="http://schemas.microsoft.com/office/drawing/2014/main" id="{F8363B86-DC06-9240-AE50-A3E3A27F4BA5}"/>
              </a:ext>
            </a:extLst>
          </p:cNvPr>
          <p:cNvSpPr>
            <a:spLocks noGrp="1"/>
          </p:cNvSpPr>
          <p:nvPr>
            <p:ph type="pic" sz="quarter" idx="14" hasCustomPrompt="1"/>
          </p:nvPr>
        </p:nvSpPr>
        <p:spPr>
          <a:xfrm>
            <a:off x="4360863" y="1"/>
            <a:ext cx="7831138" cy="6858000"/>
          </a:xfrm>
          <a:noFill/>
        </p:spPr>
        <p:txBody>
          <a:bodyPr anchor="ctr" anchorCtr="0"/>
          <a:lstStyle>
            <a:lvl1pPr algn="ctr">
              <a:defRPr b="0" i="0">
                <a:latin typeface="HelveticaNeueLT Pro 55 Roman" panose="020B0604020202020204" pitchFamily="34" charset="77"/>
              </a:defRPr>
            </a:lvl1pPr>
          </a:lstStyle>
          <a:p>
            <a:r>
              <a:rPr lang="en-US"/>
              <a:t>Click icon to insert </a:t>
            </a:r>
            <a:br>
              <a:rPr lang="en-US"/>
            </a:br>
            <a:r>
              <a:rPr lang="en-US"/>
              <a:t>image with object on a transparent background.</a:t>
            </a:r>
          </a:p>
        </p:txBody>
      </p:sp>
      <p:sp>
        <p:nvSpPr>
          <p:cNvPr id="2" name="Title">
            <a:extLst>
              <a:ext uri="{FF2B5EF4-FFF2-40B4-BE49-F238E27FC236}">
                <a16:creationId xmlns:a16="http://schemas.microsoft.com/office/drawing/2014/main" id="{9994276F-44B1-6876-B5D1-D6C207174780}"/>
              </a:ext>
            </a:extLst>
          </p:cNvPr>
          <p:cNvSpPr>
            <a:spLocks noGrp="1"/>
          </p:cNvSpPr>
          <p:nvPr>
            <p:ph type="ctrTitle" hasCustomPrompt="1"/>
          </p:nvPr>
        </p:nvSpPr>
        <p:spPr>
          <a:xfrm>
            <a:off x="709614" y="1106900"/>
            <a:ext cx="3534395" cy="2231613"/>
          </a:xfrm>
        </p:spPr>
        <p:txBody>
          <a:bodyPr anchor="t" anchorCtr="0"/>
          <a:lstStyle>
            <a:lvl1pPr algn="l">
              <a:defRPr sz="5000">
                <a:latin typeface="+mj-lt"/>
              </a:defRPr>
            </a:lvl1pPr>
          </a:lstStyle>
          <a:p>
            <a:r>
              <a:rPr lang="en-GB"/>
              <a:t>Click to add  title text.</a:t>
            </a:r>
          </a:p>
        </p:txBody>
      </p:sp>
      <p:sp>
        <p:nvSpPr>
          <p:cNvPr id="25" name="Logo">
            <a:extLst>
              <a:ext uri="{FF2B5EF4-FFF2-40B4-BE49-F238E27FC236}">
                <a16:creationId xmlns:a16="http://schemas.microsoft.com/office/drawing/2014/main" id="{BA2674C1-471E-4D43-84F6-0F065A145EB0}"/>
              </a:ext>
            </a:extLst>
          </p:cNvPr>
          <p:cNvSpPr>
            <a:spLocks noGrp="1" noChangeAspect="1"/>
          </p:cNvSpPr>
          <p:nvPr>
            <p:ph type="body" sz="quarter" idx="15" hasCustomPrompt="1"/>
          </p:nvPr>
        </p:nvSpPr>
        <p:spPr>
          <a:xfrm>
            <a:off x="10580861" y="0"/>
            <a:ext cx="899938" cy="900000"/>
          </a:xfrm>
          <a:blipFill>
            <a:blip r:embed="rId2" cstate="screen">
              <a:extLst>
                <a:ext uri="{28A0092B-C50C-407E-A947-70E740481C1C}">
                  <a14:useLocalDpi xmlns:a14="http://schemas.microsoft.com/office/drawing/2010/main"/>
                </a:ext>
              </a:extLst>
            </a:blip>
            <a:stretch>
              <a:fillRect/>
            </a:stretch>
          </a:blipFill>
        </p:spPr>
        <p:txBody>
          <a:bodyPr/>
          <a:lstStyle>
            <a:lvl1pPr>
              <a:defRPr b="0" i="0">
                <a:latin typeface="HelveticaNeueLT Pro 55 Roman" panose="020B0604020202020204" pitchFamily="34" charset="77"/>
              </a:defRPr>
            </a:lvl1pPr>
          </a:lstStyle>
          <a:p>
            <a:pPr lvl="0"/>
            <a:r>
              <a:rPr lang="en-GB"/>
              <a:t> </a:t>
            </a:r>
            <a:endParaRPr lang="en-US"/>
          </a:p>
        </p:txBody>
      </p:sp>
    </p:spTree>
    <p:extLst>
      <p:ext uri="{BB962C8B-B14F-4D97-AF65-F5344CB8AC3E}">
        <p14:creationId xmlns:p14="http://schemas.microsoft.com/office/powerpoint/2010/main" val="2050999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_placeholder">
            <a:extLst>
              <a:ext uri="{FF2B5EF4-FFF2-40B4-BE49-F238E27FC236}">
                <a16:creationId xmlns:a16="http://schemas.microsoft.com/office/drawing/2014/main" id="{8EA5403C-A820-AE80-E7BA-199EC55FC2B3}"/>
              </a:ext>
            </a:extLst>
          </p:cNvPr>
          <p:cNvSpPr>
            <a:spLocks noGrp="1"/>
          </p:cNvSpPr>
          <p:nvPr>
            <p:ph type="sldNum" sz="quarter" idx="12"/>
          </p:nvPr>
        </p:nvSpPr>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788F293C-C8AC-A16C-F2FA-B968BD532447}"/>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DCFFB3EA-038E-0FBE-1904-3385CCE647FF}"/>
              </a:ext>
            </a:extLst>
          </p:cNvPr>
          <p:cNvSpPr>
            <a:spLocks noGrp="1"/>
          </p:cNvSpPr>
          <p:nvPr>
            <p:ph type="ftr" sz="quarter" idx="11"/>
          </p:nvPr>
        </p:nvSpPr>
        <p:spPr/>
        <p:txBody>
          <a:bodyPr/>
          <a:lstStyle>
            <a:lvl1pPr>
              <a:defRPr b="0" i="0">
                <a:latin typeface="HelveticaNeueLT Pro 55 Roman" panose="020B0604020202020204" pitchFamily="34" charset="77"/>
              </a:defRPr>
            </a:lvl1pPr>
          </a:lstStyle>
          <a:p>
            <a:endParaRPr lang="en-GB"/>
          </a:p>
        </p:txBody>
      </p:sp>
      <p:sp>
        <p:nvSpPr>
          <p:cNvPr id="7" name="Footer_Design Council">
            <a:extLst>
              <a:ext uri="{FF2B5EF4-FFF2-40B4-BE49-F238E27FC236}">
                <a16:creationId xmlns:a16="http://schemas.microsoft.com/office/drawing/2014/main" id="{0A6B7C2D-B2BD-CD49-8ED7-1DAF09805D48}"/>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3" name="Vertical Text_placeholder">
            <a:extLst>
              <a:ext uri="{FF2B5EF4-FFF2-40B4-BE49-F238E27FC236}">
                <a16:creationId xmlns:a16="http://schemas.microsoft.com/office/drawing/2014/main" id="{9E807F9B-FABD-B425-4508-DC290815E221}"/>
              </a:ext>
            </a:extLst>
          </p:cNvPr>
          <p:cNvSpPr>
            <a:spLocks noGrp="1"/>
          </p:cNvSpPr>
          <p:nvPr>
            <p:ph type="body" orient="vert" idx="1" hasCustomPrompt="1"/>
          </p:nvPr>
        </p:nvSpPr>
        <p:spPr>
          <a:xfrm>
            <a:off x="709614" y="1646239"/>
            <a:ext cx="10771186" cy="3563936"/>
          </a:xfrm>
        </p:spPr>
        <p:txBody>
          <a:bodyPr vert="horz"/>
          <a:lstStyle>
            <a:lvl1pPr>
              <a:defRPr b="0" i="0">
                <a:latin typeface="HelveticaNeueLT Pro 55 Roman" panose="020B0604020202020204" pitchFamily="34" charset="77"/>
              </a:defRPr>
            </a:lvl1pPr>
            <a:lvl2pPr>
              <a:defRPr b="0" i="0">
                <a:latin typeface="HelveticaNeueLT Pro 55 Roman" panose="020B0604020202020204" pitchFamily="34" charset="77"/>
              </a:defRPr>
            </a:lvl2pPr>
            <a:lvl3pPr>
              <a:defRPr b="0" i="0">
                <a:latin typeface="HelveticaNeueLT Pro 55 Roman" panose="020B0604020202020204" pitchFamily="34" charset="77"/>
              </a:defRPr>
            </a:lvl3pPr>
            <a:lvl4pPr>
              <a:defRPr b="0" i="0">
                <a:latin typeface="HelveticaNeueLT Pro 55 Roman" panose="020B0604020202020204" pitchFamily="34" charset="77"/>
              </a:defRPr>
            </a:lvl4pPr>
            <a:lvl5pPr>
              <a:defRPr b="0" i="0">
                <a:latin typeface="HelveticaNeueLT Pro 55 Roman" panose="020B0604020202020204" pitchFamily="34" charset="77"/>
              </a:defRPr>
            </a:lvl5pPr>
          </a:lstStyle>
          <a:p>
            <a:pPr lvl="0"/>
            <a:r>
              <a:rPr lang="en-GB"/>
              <a:t>Click to add text. When pasting copy from other slides, be sure to right-click and choose – Keep text only.</a:t>
            </a:r>
          </a:p>
          <a:p>
            <a:pPr lvl="1"/>
            <a:r>
              <a:rPr lang="en-GB"/>
              <a:t>Second level</a:t>
            </a:r>
          </a:p>
          <a:p>
            <a:pPr lvl="2"/>
            <a:r>
              <a:rPr lang="en-GB"/>
              <a:t>Third level</a:t>
            </a:r>
          </a:p>
          <a:p>
            <a:pPr lvl="3"/>
            <a:r>
              <a:rPr lang="en-GB"/>
              <a:t>Fourth level</a:t>
            </a:r>
          </a:p>
          <a:p>
            <a:pPr lvl="4"/>
            <a:r>
              <a:rPr lang="en-GB"/>
              <a:t>Fifth level</a:t>
            </a:r>
          </a:p>
        </p:txBody>
      </p:sp>
      <p:sp>
        <p:nvSpPr>
          <p:cNvPr id="2" name="Title_placeholder">
            <a:extLst>
              <a:ext uri="{FF2B5EF4-FFF2-40B4-BE49-F238E27FC236}">
                <a16:creationId xmlns:a16="http://schemas.microsoft.com/office/drawing/2014/main" id="{6AB6C51C-0B0F-F46F-0074-8689FB796DED}"/>
              </a:ext>
            </a:extLst>
          </p:cNvPr>
          <p:cNvSpPr>
            <a:spLocks noGrp="1"/>
          </p:cNvSpPr>
          <p:nvPr>
            <p:ph type="title" hasCustomPrompt="1"/>
          </p:nvPr>
        </p:nvSpPr>
        <p:spPr/>
        <p:txBody>
          <a:bodyPr/>
          <a:lstStyle>
            <a:lvl1pPr>
              <a:defRPr b="0" i="0">
                <a:latin typeface="HelveticaNeueLT Pro 55 Roman" panose="020B0604020202020204" pitchFamily="34" charset="77"/>
              </a:defRPr>
            </a:lvl1pPr>
          </a:lstStyle>
          <a:p>
            <a:r>
              <a:rPr lang="en-GB"/>
              <a:t>Click to add title text</a:t>
            </a:r>
          </a:p>
        </p:txBody>
      </p:sp>
    </p:spTree>
    <p:extLst>
      <p:ext uri="{BB962C8B-B14F-4D97-AF65-F5344CB8AC3E}">
        <p14:creationId xmlns:p14="http://schemas.microsoft.com/office/powerpoint/2010/main" val="1642731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_placeholder">
            <a:extLst>
              <a:ext uri="{FF2B5EF4-FFF2-40B4-BE49-F238E27FC236}">
                <a16:creationId xmlns:a16="http://schemas.microsoft.com/office/drawing/2014/main" id="{94267D5F-0EEB-A6BF-0DB6-A310475117F9}"/>
              </a:ext>
            </a:extLst>
          </p:cNvPr>
          <p:cNvSpPr>
            <a:spLocks noGrp="1"/>
          </p:cNvSpPr>
          <p:nvPr>
            <p:ph type="sldNum" sz="quarter" idx="12"/>
          </p:nvPr>
        </p:nvSpPr>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B2FB5CC6-4C69-531A-89CC-52F69A968DE0}"/>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95338346-A8B7-5B14-A7AF-E0B065800E59}"/>
              </a:ext>
            </a:extLst>
          </p:cNvPr>
          <p:cNvSpPr>
            <a:spLocks noGrp="1"/>
          </p:cNvSpPr>
          <p:nvPr>
            <p:ph type="ftr" sz="quarter" idx="11"/>
          </p:nvPr>
        </p:nvSpPr>
        <p:spPr/>
        <p:txBody>
          <a:bodyPr/>
          <a:lstStyle>
            <a:lvl1pPr>
              <a:defRPr b="0" i="0">
                <a:latin typeface="HelveticaNeueLT Pro 55 Roman" panose="020B0604020202020204" pitchFamily="34" charset="77"/>
              </a:defRPr>
            </a:lvl1pPr>
          </a:lstStyle>
          <a:p>
            <a:endParaRPr lang="en-GB"/>
          </a:p>
        </p:txBody>
      </p:sp>
      <p:sp>
        <p:nvSpPr>
          <p:cNvPr id="7" name="Footer_Design Council">
            <a:extLst>
              <a:ext uri="{FF2B5EF4-FFF2-40B4-BE49-F238E27FC236}">
                <a16:creationId xmlns:a16="http://schemas.microsoft.com/office/drawing/2014/main" id="{4220AE97-688E-8240-ABE3-ECB7F7140B71}"/>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3" name="Vertical Text_placeholder">
            <a:extLst>
              <a:ext uri="{FF2B5EF4-FFF2-40B4-BE49-F238E27FC236}">
                <a16:creationId xmlns:a16="http://schemas.microsoft.com/office/drawing/2014/main" id="{AA73A480-B775-0E18-99C4-79473B93220F}"/>
              </a:ext>
            </a:extLst>
          </p:cNvPr>
          <p:cNvSpPr>
            <a:spLocks noGrp="1"/>
          </p:cNvSpPr>
          <p:nvPr>
            <p:ph type="body" orient="vert" idx="1" hasCustomPrompt="1"/>
          </p:nvPr>
        </p:nvSpPr>
        <p:spPr>
          <a:xfrm>
            <a:off x="709613" y="709613"/>
            <a:ext cx="8945562" cy="4500563"/>
          </a:xfrm>
        </p:spPr>
        <p:txBody>
          <a:bodyPr vert="eaVert"/>
          <a:lstStyle>
            <a:lvl1pPr>
              <a:defRPr b="0" i="0">
                <a:latin typeface="HelveticaNeueLT Pro 55 Roman" panose="020B0604020202020204" pitchFamily="34" charset="77"/>
              </a:defRPr>
            </a:lvl1pPr>
            <a:lvl2pPr>
              <a:defRPr b="0" i="0">
                <a:latin typeface="HelveticaNeueLT Pro 55 Roman" panose="020B0604020202020204" pitchFamily="34" charset="77"/>
              </a:defRPr>
            </a:lvl2pPr>
            <a:lvl3pPr>
              <a:defRPr b="0" i="0">
                <a:latin typeface="HelveticaNeueLT Pro 55 Roman" panose="020B0604020202020204" pitchFamily="34" charset="77"/>
              </a:defRPr>
            </a:lvl3pPr>
            <a:lvl4pPr>
              <a:defRPr b="0" i="0">
                <a:latin typeface="HelveticaNeueLT Pro 55 Roman" panose="020B0604020202020204" pitchFamily="34" charset="77"/>
              </a:defRPr>
            </a:lvl4pPr>
            <a:lvl5pPr>
              <a:defRPr b="0" i="0">
                <a:latin typeface="HelveticaNeueLT Pro 55 Roman" panose="020B0604020202020204" pitchFamily="34" charset="77"/>
              </a:defRPr>
            </a:lvl5pPr>
          </a:lstStyle>
          <a:p>
            <a:pPr lvl="0"/>
            <a:r>
              <a:rPr lang="en-GB"/>
              <a:t>Click to add text. When pasting copy from other slides, be sure to right-click and choose – Keep text only.</a:t>
            </a:r>
          </a:p>
          <a:p>
            <a:pPr lvl="1"/>
            <a:r>
              <a:rPr lang="en-GB"/>
              <a:t>Second level</a:t>
            </a:r>
          </a:p>
          <a:p>
            <a:pPr lvl="2"/>
            <a:r>
              <a:rPr lang="en-GB"/>
              <a:t>Third level</a:t>
            </a:r>
          </a:p>
          <a:p>
            <a:pPr lvl="3"/>
            <a:r>
              <a:rPr lang="en-GB"/>
              <a:t>Fourth level</a:t>
            </a:r>
          </a:p>
          <a:p>
            <a:pPr lvl="4"/>
            <a:r>
              <a:rPr lang="en-GB"/>
              <a:t>Fifth level</a:t>
            </a:r>
          </a:p>
        </p:txBody>
      </p:sp>
      <p:sp>
        <p:nvSpPr>
          <p:cNvPr id="2" name="Vertical Title_placeholder">
            <a:extLst>
              <a:ext uri="{FF2B5EF4-FFF2-40B4-BE49-F238E27FC236}">
                <a16:creationId xmlns:a16="http://schemas.microsoft.com/office/drawing/2014/main" id="{10EC8D90-7B67-5BAF-C096-A0C2C5F41B90}"/>
              </a:ext>
            </a:extLst>
          </p:cNvPr>
          <p:cNvSpPr>
            <a:spLocks noGrp="1"/>
          </p:cNvSpPr>
          <p:nvPr>
            <p:ph type="title" orient="vert" hasCustomPrompt="1"/>
          </p:nvPr>
        </p:nvSpPr>
        <p:spPr>
          <a:xfrm>
            <a:off x="9834563" y="709612"/>
            <a:ext cx="1646235" cy="4500564"/>
          </a:xfrm>
        </p:spPr>
        <p:txBody>
          <a:bodyPr vert="eaVert"/>
          <a:lstStyle>
            <a:lvl1pPr>
              <a:defRPr b="0" i="0">
                <a:latin typeface="HelveticaNeueLT Pro 55 Roman" panose="020B0604020202020204" pitchFamily="34" charset="77"/>
              </a:defRPr>
            </a:lvl1pPr>
          </a:lstStyle>
          <a:p>
            <a:r>
              <a:rPr lang="en-GB"/>
              <a:t>Click to add title text</a:t>
            </a:r>
          </a:p>
        </p:txBody>
      </p:sp>
    </p:spTree>
    <p:extLst>
      <p:ext uri="{BB962C8B-B14F-4D97-AF65-F5344CB8AC3E}">
        <p14:creationId xmlns:p14="http://schemas.microsoft.com/office/powerpoint/2010/main" val="205145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text only">
    <p:spTree>
      <p:nvGrpSpPr>
        <p:cNvPr id="1" name=""/>
        <p:cNvGrpSpPr/>
        <p:nvPr/>
      </p:nvGrpSpPr>
      <p:grpSpPr>
        <a:xfrm>
          <a:off x="0" y="0"/>
          <a:ext cx="0" cy="0"/>
          <a:chOff x="0" y="0"/>
          <a:chExt cx="0" cy="0"/>
        </a:xfrm>
      </p:grpSpPr>
      <p:sp>
        <p:nvSpPr>
          <p:cNvPr id="2" name="Title_placeholder">
            <a:extLst>
              <a:ext uri="{FF2B5EF4-FFF2-40B4-BE49-F238E27FC236}">
                <a16:creationId xmlns:a16="http://schemas.microsoft.com/office/drawing/2014/main" id="{9994276F-44B1-6876-B5D1-D6C207174780}"/>
              </a:ext>
            </a:extLst>
          </p:cNvPr>
          <p:cNvSpPr>
            <a:spLocks noGrp="1"/>
          </p:cNvSpPr>
          <p:nvPr>
            <p:ph type="ctrTitle" hasCustomPrompt="1"/>
          </p:nvPr>
        </p:nvSpPr>
        <p:spPr>
          <a:xfrm>
            <a:off x="709613" y="1106900"/>
            <a:ext cx="7119937" cy="2231613"/>
          </a:xfrm>
        </p:spPr>
        <p:txBody>
          <a:bodyPr anchor="t" anchorCtr="0"/>
          <a:lstStyle>
            <a:lvl1pPr algn="l">
              <a:defRPr sz="5000">
                <a:latin typeface="+mj-lt"/>
              </a:defRPr>
            </a:lvl1pPr>
          </a:lstStyle>
          <a:p>
            <a:r>
              <a:rPr lang="en-GB"/>
              <a:t>Click to add text on one or two lines.</a:t>
            </a:r>
          </a:p>
        </p:txBody>
      </p:sp>
      <p:sp>
        <p:nvSpPr>
          <p:cNvPr id="25" name="Logo">
            <a:extLst>
              <a:ext uri="{FF2B5EF4-FFF2-40B4-BE49-F238E27FC236}">
                <a16:creationId xmlns:a16="http://schemas.microsoft.com/office/drawing/2014/main" id="{BA2674C1-471E-4D43-84F6-0F065A145EB0}"/>
              </a:ext>
            </a:extLst>
          </p:cNvPr>
          <p:cNvSpPr>
            <a:spLocks noGrp="1" noChangeAspect="1"/>
          </p:cNvSpPr>
          <p:nvPr>
            <p:ph type="body" sz="quarter" idx="15" hasCustomPrompt="1"/>
          </p:nvPr>
        </p:nvSpPr>
        <p:spPr>
          <a:xfrm>
            <a:off x="10580861" y="0"/>
            <a:ext cx="899938" cy="900000"/>
          </a:xfrm>
          <a:blipFill>
            <a:blip r:embed="rId2" cstate="screen">
              <a:extLst>
                <a:ext uri="{28A0092B-C50C-407E-A947-70E740481C1C}">
                  <a14:useLocalDpi xmlns:a14="http://schemas.microsoft.com/office/drawing/2010/main"/>
                </a:ext>
              </a:extLst>
            </a:blip>
            <a:stretch>
              <a:fillRect/>
            </a:stretch>
          </a:blipFill>
        </p:spPr>
        <p:txBody>
          <a:bodyPr/>
          <a:lstStyle>
            <a:lvl1pPr>
              <a:defRPr b="0" i="0">
                <a:latin typeface="HelveticaNeueLT Pro 55 Roman" panose="020B0604020202020204" pitchFamily="34" charset="77"/>
              </a:defRPr>
            </a:lvl1pPr>
          </a:lstStyle>
          <a:p>
            <a:pPr lvl="0"/>
            <a:r>
              <a:rPr lang="en-GB"/>
              <a:t> </a:t>
            </a:r>
            <a:endParaRPr lang="en-US"/>
          </a:p>
        </p:txBody>
      </p:sp>
      <p:sp>
        <p:nvSpPr>
          <p:cNvPr id="3" name="Footer_placeholder">
            <a:extLst>
              <a:ext uri="{FF2B5EF4-FFF2-40B4-BE49-F238E27FC236}">
                <a16:creationId xmlns:a16="http://schemas.microsoft.com/office/drawing/2014/main" id="{FA76BD4F-FE2B-4793-6988-3AA10E5CC931}"/>
              </a:ext>
            </a:extLst>
          </p:cNvPr>
          <p:cNvSpPr>
            <a:spLocks noGrp="1"/>
          </p:cNvSpPr>
          <p:nvPr>
            <p:ph type="ftr" sz="quarter" idx="11"/>
          </p:nvPr>
        </p:nvSpPr>
        <p:spPr>
          <a:xfrm>
            <a:off x="2535237" y="6404991"/>
            <a:ext cx="3470275" cy="144000"/>
          </a:xfrm>
        </p:spPr>
        <p:txBody>
          <a:bodyPr/>
          <a:lstStyle>
            <a:lvl1pPr>
              <a:defRPr b="0" i="0">
                <a:latin typeface="HelveticaNeueLT Pro 55 Roman" panose="020B0604020202020204" pitchFamily="34" charset="77"/>
              </a:defRPr>
            </a:lvl1pPr>
          </a:lstStyle>
          <a:p>
            <a:endParaRPr lang="en-GB"/>
          </a:p>
        </p:txBody>
      </p:sp>
      <p:sp>
        <p:nvSpPr>
          <p:cNvPr id="4" name="Footer_Design Council">
            <a:extLst>
              <a:ext uri="{FF2B5EF4-FFF2-40B4-BE49-F238E27FC236}">
                <a16:creationId xmlns:a16="http://schemas.microsoft.com/office/drawing/2014/main" id="{453E395E-8B92-B2C7-F2F4-709A133DC32E}"/>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Tree>
    <p:extLst>
      <p:ext uri="{BB962C8B-B14F-4D97-AF65-F5344CB8AC3E}">
        <p14:creationId xmlns:p14="http://schemas.microsoft.com/office/powerpoint/2010/main" val="346504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Picture_placeholder">
            <a:extLst>
              <a:ext uri="{FF2B5EF4-FFF2-40B4-BE49-F238E27FC236}">
                <a16:creationId xmlns:a16="http://schemas.microsoft.com/office/drawing/2014/main" id="{D7C5B028-F42F-0B49-AF28-4D55F77682B8}"/>
              </a:ext>
            </a:extLst>
          </p:cNvPr>
          <p:cNvSpPr>
            <a:spLocks noGrp="1"/>
          </p:cNvSpPr>
          <p:nvPr>
            <p:ph type="pic" sz="quarter" idx="14" hasCustomPrompt="1"/>
          </p:nvPr>
        </p:nvSpPr>
        <p:spPr>
          <a:xfrm>
            <a:off x="6186487" y="1"/>
            <a:ext cx="6005513" cy="6858000"/>
          </a:xfrm>
          <a:solidFill>
            <a:schemeClr val="bg2"/>
          </a:solidFill>
        </p:spPr>
        <p:txBody>
          <a:bodyPr anchor="ctr" anchorCtr="0"/>
          <a:lstStyle>
            <a:lvl1pPr algn="ctr">
              <a:defRPr b="0" i="0">
                <a:latin typeface="HelveticaNeueLT Pro 55 Roman" panose="020B0604020202020204" pitchFamily="34" charset="77"/>
              </a:defRPr>
            </a:lvl1pPr>
          </a:lstStyle>
          <a:p>
            <a:r>
              <a:rPr lang="en-US"/>
              <a:t>To add an image here: </a:t>
            </a:r>
            <a:br>
              <a:rPr lang="en-US"/>
            </a:br>
            <a:r>
              <a:rPr lang="en-US"/>
              <a:t>Click the icon and insert a file from your computer. </a:t>
            </a:r>
            <a:br>
              <a:rPr lang="en-US"/>
            </a:br>
            <a:r>
              <a:rPr lang="en-US"/>
              <a:t>Alternatively, you can fill this shape with </a:t>
            </a:r>
            <a:br>
              <a:rPr lang="en-US"/>
            </a:br>
            <a:r>
              <a:rPr lang="en-US"/>
              <a:t>a solid </a:t>
            </a:r>
            <a:r>
              <a:rPr lang="en-US" err="1"/>
              <a:t>colour</a:t>
            </a:r>
            <a:r>
              <a:rPr lang="en-US"/>
              <a:t> using the shape fill options. </a:t>
            </a:r>
            <a:br>
              <a:rPr lang="en-US"/>
            </a:br>
            <a:r>
              <a:rPr lang="en-US"/>
              <a:t>Images can be scaled within </a:t>
            </a:r>
            <a:br>
              <a:rPr lang="en-US"/>
            </a:br>
            <a:r>
              <a:rPr lang="en-US"/>
              <a:t>this frame by using the Crop feature </a:t>
            </a:r>
            <a:br>
              <a:rPr lang="en-US"/>
            </a:br>
            <a:r>
              <a:rPr lang="en-US"/>
              <a:t>in the Picture Format tab of the ribbon.</a:t>
            </a:r>
          </a:p>
        </p:txBody>
      </p:sp>
      <p:sp>
        <p:nvSpPr>
          <p:cNvPr id="6" name="Slide Number_placeholder">
            <a:extLst>
              <a:ext uri="{FF2B5EF4-FFF2-40B4-BE49-F238E27FC236}">
                <a16:creationId xmlns:a16="http://schemas.microsoft.com/office/drawing/2014/main" id="{F29F28E4-4DC5-04D7-80E9-C6DED2BB2B3B}"/>
              </a:ext>
            </a:extLst>
          </p:cNvPr>
          <p:cNvSpPr>
            <a:spLocks noGrp="1"/>
          </p:cNvSpPr>
          <p:nvPr>
            <p:ph type="sldNum" sz="quarter" idx="12"/>
          </p:nvPr>
        </p:nvSpPr>
        <p:spPr>
          <a:xfrm>
            <a:off x="9834562" y="6404991"/>
            <a:ext cx="1646237" cy="144000"/>
          </a:xfrm>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8EF6956E-11DE-DA2E-1FD0-7003407C0C4B}"/>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940B96E9-3349-3CE4-7FE2-E3DA2AC4395D}"/>
              </a:ext>
            </a:extLst>
          </p:cNvPr>
          <p:cNvSpPr>
            <a:spLocks noGrp="1"/>
          </p:cNvSpPr>
          <p:nvPr>
            <p:ph type="ftr" sz="quarter" idx="11"/>
          </p:nvPr>
        </p:nvSpPr>
        <p:spPr>
          <a:xfrm>
            <a:off x="2535237" y="6404991"/>
            <a:ext cx="3470275" cy="144000"/>
          </a:xfrm>
        </p:spPr>
        <p:txBody>
          <a:bodyPr/>
          <a:lstStyle>
            <a:lvl1pPr>
              <a:defRPr b="0" i="0">
                <a:latin typeface="HelveticaNeueLT Pro 55 Roman" panose="020B0604020202020204" pitchFamily="34" charset="77"/>
              </a:defRPr>
            </a:lvl1pPr>
          </a:lstStyle>
          <a:p>
            <a:pPr>
              <a:tabLst>
                <a:tab pos="1816100" algn="l"/>
              </a:tabLst>
            </a:pPr>
            <a:endParaRPr lang="en-GB"/>
          </a:p>
        </p:txBody>
      </p:sp>
      <p:sp>
        <p:nvSpPr>
          <p:cNvPr id="9" name="Footer_Design Council">
            <a:extLst>
              <a:ext uri="{FF2B5EF4-FFF2-40B4-BE49-F238E27FC236}">
                <a16:creationId xmlns:a16="http://schemas.microsoft.com/office/drawing/2014/main" id="{1C986F7D-2B86-3843-87EC-73A85451D615}"/>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3" name="Body_placeholder">
            <a:extLst>
              <a:ext uri="{FF2B5EF4-FFF2-40B4-BE49-F238E27FC236}">
                <a16:creationId xmlns:a16="http://schemas.microsoft.com/office/drawing/2014/main" id="{71441274-D2C2-335C-C090-FDC00C0EBB55}"/>
              </a:ext>
            </a:extLst>
          </p:cNvPr>
          <p:cNvSpPr>
            <a:spLocks noGrp="1"/>
          </p:cNvSpPr>
          <p:nvPr>
            <p:ph idx="1" hasCustomPrompt="1"/>
          </p:nvPr>
        </p:nvSpPr>
        <p:spPr>
          <a:xfrm>
            <a:off x="709613" y="2012116"/>
            <a:ext cx="4464000" cy="4134684"/>
          </a:xfrm>
        </p:spPr>
        <p:txBody>
          <a:bodyPr/>
          <a:lstStyle>
            <a:lvl1pPr>
              <a:defRPr b="0" i="0">
                <a:latin typeface="HelveticaNeueLT Pro 55 Roman" panose="020B0604020202020204" pitchFamily="34" charset="77"/>
              </a:defRPr>
            </a:lvl1pPr>
            <a:lvl2pPr>
              <a:defRPr b="0" i="0">
                <a:latin typeface="HelveticaNeueLT Pro 55 Roman" panose="020B0604020202020204" pitchFamily="34" charset="77"/>
              </a:defRPr>
            </a:lvl2pPr>
            <a:lvl3pPr>
              <a:defRPr b="0" i="0">
                <a:latin typeface="HelveticaNeueLT Pro 55 Roman" panose="020B0604020202020204" pitchFamily="34" charset="77"/>
              </a:defRPr>
            </a:lvl3pPr>
            <a:lvl4pPr>
              <a:defRPr b="0" i="0">
                <a:latin typeface="HelveticaNeueLT Pro 55 Roman" panose="020B0604020202020204" pitchFamily="34" charset="77"/>
              </a:defRPr>
            </a:lvl4pPr>
            <a:lvl5pPr>
              <a:defRPr b="0" i="0">
                <a:latin typeface="HelveticaNeueLT Pro 55 Roman" panose="020B0604020202020204" pitchFamily="34" charset="77"/>
              </a:defRPr>
            </a:lvl5pPr>
          </a:lstStyle>
          <a:p>
            <a:pPr lvl="0"/>
            <a:r>
              <a:rPr lang="en-GB"/>
              <a:t>Click to add body text. When pasting copy from other slides, be sure to right-click and choose ‘Keep text only’. </a:t>
            </a:r>
          </a:p>
          <a:p>
            <a:pPr lvl="0"/>
            <a:r>
              <a:rPr lang="en-GB"/>
              <a:t>To increase bullet level, select your text and press Tab. To decrease bullet level, select your bullet text and press Shift + Tab.</a:t>
            </a:r>
          </a:p>
          <a:p>
            <a:pPr lvl="1"/>
            <a:r>
              <a:rPr lang="en-GB"/>
              <a:t>Second level</a:t>
            </a:r>
          </a:p>
          <a:p>
            <a:pPr lvl="2"/>
            <a:r>
              <a:rPr lang="en-GB"/>
              <a:t>Third level</a:t>
            </a:r>
          </a:p>
          <a:p>
            <a:pPr lvl="3"/>
            <a:r>
              <a:rPr lang="en-GB"/>
              <a:t>Fourth level</a:t>
            </a:r>
          </a:p>
          <a:p>
            <a:pPr lvl="4"/>
            <a:r>
              <a:rPr lang="en-GB"/>
              <a:t>Fifth level</a:t>
            </a:r>
          </a:p>
        </p:txBody>
      </p:sp>
      <p:sp>
        <p:nvSpPr>
          <p:cNvPr id="12" name="Body header_placeholder">
            <a:extLst>
              <a:ext uri="{FF2B5EF4-FFF2-40B4-BE49-F238E27FC236}">
                <a16:creationId xmlns:a16="http://schemas.microsoft.com/office/drawing/2014/main" id="{4921842A-443C-5247-A5AA-5DB11EF9A966}"/>
              </a:ext>
            </a:extLst>
          </p:cNvPr>
          <p:cNvSpPr>
            <a:spLocks noGrp="1"/>
          </p:cNvSpPr>
          <p:nvPr>
            <p:ph type="body" sz="quarter" idx="13" hasCustomPrompt="1"/>
          </p:nvPr>
        </p:nvSpPr>
        <p:spPr>
          <a:xfrm>
            <a:off x="709614" y="1538238"/>
            <a:ext cx="4464000" cy="432000"/>
          </a:xfrm>
        </p:spPr>
        <p:txBody>
          <a:bodyPr anchor="b" anchorCtr="0"/>
          <a:lstStyle>
            <a:lvl1pPr>
              <a:defRPr sz="2400">
                <a:solidFill>
                  <a:schemeClr val="accent1"/>
                </a:solidFill>
                <a:latin typeface="+mj-lt"/>
              </a:defRPr>
            </a:lvl1pPr>
          </a:lstStyle>
          <a:p>
            <a:pPr lvl="0"/>
            <a:r>
              <a:rPr lang="en-GB"/>
              <a:t>Click to add body header </a:t>
            </a:r>
            <a:endParaRPr lang="en-US"/>
          </a:p>
        </p:txBody>
      </p:sp>
      <p:sp>
        <p:nvSpPr>
          <p:cNvPr id="2" name="Title_placeholder">
            <a:extLst>
              <a:ext uri="{FF2B5EF4-FFF2-40B4-BE49-F238E27FC236}">
                <a16:creationId xmlns:a16="http://schemas.microsoft.com/office/drawing/2014/main" id="{4AF88F84-0078-9DE7-BBEE-8025BDB3F309}"/>
              </a:ext>
            </a:extLst>
          </p:cNvPr>
          <p:cNvSpPr>
            <a:spLocks noGrp="1"/>
          </p:cNvSpPr>
          <p:nvPr>
            <p:ph type="title" hasCustomPrompt="1"/>
          </p:nvPr>
        </p:nvSpPr>
        <p:spPr>
          <a:xfrm>
            <a:off x="709614" y="139148"/>
            <a:ext cx="5106724" cy="1327702"/>
          </a:xfrm>
        </p:spPr>
        <p:txBody>
          <a:bodyPr anchor="b"/>
          <a:lstStyle>
            <a:lvl1pPr>
              <a:defRPr b="0" i="0">
                <a:latin typeface="HelveticaNeueLT Pro 55 Roman" panose="020B0604020202020204" pitchFamily="34" charset="77"/>
              </a:defRPr>
            </a:lvl1pPr>
          </a:lstStyle>
          <a:p>
            <a:r>
              <a:rPr lang="en-GB"/>
              <a:t>Click to add title</a:t>
            </a:r>
          </a:p>
        </p:txBody>
      </p:sp>
    </p:spTree>
    <p:extLst>
      <p:ext uri="{BB962C8B-B14F-4D97-AF65-F5344CB8AC3E}">
        <p14:creationId xmlns:p14="http://schemas.microsoft.com/office/powerpoint/2010/main" val="832932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image left">
    <p:spTree>
      <p:nvGrpSpPr>
        <p:cNvPr id="1" name=""/>
        <p:cNvGrpSpPr/>
        <p:nvPr/>
      </p:nvGrpSpPr>
      <p:grpSpPr>
        <a:xfrm>
          <a:off x="0" y="0"/>
          <a:ext cx="0" cy="0"/>
          <a:chOff x="0" y="0"/>
          <a:chExt cx="0" cy="0"/>
        </a:xfrm>
      </p:grpSpPr>
      <p:sp>
        <p:nvSpPr>
          <p:cNvPr id="13" name="Picture_placeholder">
            <a:extLst>
              <a:ext uri="{FF2B5EF4-FFF2-40B4-BE49-F238E27FC236}">
                <a16:creationId xmlns:a16="http://schemas.microsoft.com/office/drawing/2014/main" id="{D7C5B028-F42F-0B49-AF28-4D55F77682B8}"/>
              </a:ext>
            </a:extLst>
          </p:cNvPr>
          <p:cNvSpPr>
            <a:spLocks noGrp="1"/>
          </p:cNvSpPr>
          <p:nvPr>
            <p:ph type="pic" sz="quarter" idx="14" hasCustomPrompt="1"/>
          </p:nvPr>
        </p:nvSpPr>
        <p:spPr>
          <a:xfrm>
            <a:off x="0" y="1"/>
            <a:ext cx="6005513" cy="6858000"/>
          </a:xfrm>
          <a:solidFill>
            <a:schemeClr val="bg2"/>
          </a:solidFill>
        </p:spPr>
        <p:txBody>
          <a:bodyPr anchor="ctr" anchorCtr="0"/>
          <a:lstStyle>
            <a:lvl1pPr algn="ctr">
              <a:defRPr b="0" i="0">
                <a:latin typeface="HelveticaNeueLT Pro 55 Roman" panose="020B0604020202020204" pitchFamily="34" charset="77"/>
              </a:defRPr>
            </a:lvl1pPr>
          </a:lstStyle>
          <a:p>
            <a:r>
              <a:rPr lang="en-US"/>
              <a:t>To add an image here: </a:t>
            </a:r>
            <a:br>
              <a:rPr lang="en-US"/>
            </a:br>
            <a:r>
              <a:rPr lang="en-US"/>
              <a:t>Click the icon and insert a file from your computer. </a:t>
            </a:r>
            <a:br>
              <a:rPr lang="en-US"/>
            </a:br>
            <a:r>
              <a:rPr lang="en-US"/>
              <a:t>Alternatively, you can fill this shape with </a:t>
            </a:r>
            <a:br>
              <a:rPr lang="en-US"/>
            </a:br>
            <a:r>
              <a:rPr lang="en-US"/>
              <a:t>a solid </a:t>
            </a:r>
            <a:r>
              <a:rPr lang="en-US" err="1"/>
              <a:t>colour</a:t>
            </a:r>
            <a:r>
              <a:rPr lang="en-US"/>
              <a:t> using the shape fill options. </a:t>
            </a:r>
            <a:br>
              <a:rPr lang="en-US"/>
            </a:br>
            <a:r>
              <a:rPr lang="en-US"/>
              <a:t>Images can be scaled within </a:t>
            </a:r>
            <a:br>
              <a:rPr lang="en-US"/>
            </a:br>
            <a:r>
              <a:rPr lang="en-US"/>
              <a:t>this frame by using the Crop feature </a:t>
            </a:r>
            <a:br>
              <a:rPr lang="en-US"/>
            </a:br>
            <a:r>
              <a:rPr lang="en-US"/>
              <a:t>in the Picture Format tab of the ribbon.</a:t>
            </a:r>
          </a:p>
        </p:txBody>
      </p:sp>
      <p:sp>
        <p:nvSpPr>
          <p:cNvPr id="6" name="Slide Number_placeholder">
            <a:extLst>
              <a:ext uri="{FF2B5EF4-FFF2-40B4-BE49-F238E27FC236}">
                <a16:creationId xmlns:a16="http://schemas.microsoft.com/office/drawing/2014/main" id="{F29F28E4-4DC5-04D7-80E9-C6DED2BB2B3B}"/>
              </a:ext>
            </a:extLst>
          </p:cNvPr>
          <p:cNvSpPr>
            <a:spLocks noGrp="1"/>
          </p:cNvSpPr>
          <p:nvPr>
            <p:ph type="sldNum" sz="quarter" idx="12"/>
          </p:nvPr>
        </p:nvSpPr>
        <p:spPr>
          <a:xfrm>
            <a:off x="9834562" y="6404991"/>
            <a:ext cx="1646237" cy="144000"/>
          </a:xfrm>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8EF6956E-11DE-DA2E-1FD0-7003407C0C4B}"/>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940B96E9-3349-3CE4-7FE2-E3DA2AC4395D}"/>
              </a:ext>
            </a:extLst>
          </p:cNvPr>
          <p:cNvSpPr>
            <a:spLocks noGrp="1"/>
          </p:cNvSpPr>
          <p:nvPr>
            <p:ph type="ftr" sz="quarter" idx="11"/>
          </p:nvPr>
        </p:nvSpPr>
        <p:spPr>
          <a:xfrm>
            <a:off x="2535237" y="6404991"/>
            <a:ext cx="3470275" cy="144000"/>
          </a:xfrm>
        </p:spPr>
        <p:txBody>
          <a:bodyPr/>
          <a:lstStyle>
            <a:lvl1pPr>
              <a:defRPr b="0" i="0">
                <a:latin typeface="HelveticaNeueLT Pro 55 Roman" panose="020B0604020202020204" pitchFamily="34" charset="77"/>
              </a:defRPr>
            </a:lvl1pPr>
          </a:lstStyle>
          <a:p>
            <a:pPr>
              <a:tabLst>
                <a:tab pos="1816100" algn="l"/>
              </a:tabLst>
            </a:pPr>
            <a:endParaRPr lang="en-GB"/>
          </a:p>
        </p:txBody>
      </p:sp>
      <p:sp>
        <p:nvSpPr>
          <p:cNvPr id="16" name="Footer_DesignCouncil IMAGE">
            <a:extLst>
              <a:ext uri="{FF2B5EF4-FFF2-40B4-BE49-F238E27FC236}">
                <a16:creationId xmlns:a16="http://schemas.microsoft.com/office/drawing/2014/main" id="{8ADE91F2-C0A7-2141-8B7A-421E986C90BD}"/>
              </a:ext>
            </a:extLst>
          </p:cNvPr>
          <p:cNvSpPr>
            <a:spLocks noGrp="1"/>
          </p:cNvSpPr>
          <p:nvPr>
            <p:ph type="body" sz="quarter" idx="16" hasCustomPrompt="1"/>
          </p:nvPr>
        </p:nvSpPr>
        <p:spPr>
          <a:xfrm>
            <a:off x="716941" y="6404990"/>
            <a:ext cx="1638300" cy="144001"/>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a:defRPr b="0" i="0">
                <a:latin typeface="HelveticaNeueLT Pro 55 Roman" panose="020B0604020202020204" pitchFamily="34" charset="77"/>
              </a:defRPr>
            </a:lvl1pPr>
          </a:lstStyle>
          <a:p>
            <a:pPr lvl="0"/>
            <a:r>
              <a:rPr lang="en-GB"/>
              <a:t> </a:t>
            </a:r>
            <a:endParaRPr lang="en-US"/>
          </a:p>
        </p:txBody>
      </p:sp>
      <p:sp>
        <p:nvSpPr>
          <p:cNvPr id="3" name="Body_placeholder">
            <a:extLst>
              <a:ext uri="{FF2B5EF4-FFF2-40B4-BE49-F238E27FC236}">
                <a16:creationId xmlns:a16="http://schemas.microsoft.com/office/drawing/2014/main" id="{71441274-D2C2-335C-C090-FDC00C0EBB55}"/>
              </a:ext>
            </a:extLst>
          </p:cNvPr>
          <p:cNvSpPr>
            <a:spLocks noGrp="1"/>
          </p:cNvSpPr>
          <p:nvPr>
            <p:ph idx="1" hasCustomPrompt="1"/>
          </p:nvPr>
        </p:nvSpPr>
        <p:spPr>
          <a:xfrm>
            <a:off x="6698973" y="2012116"/>
            <a:ext cx="4776192" cy="4134684"/>
          </a:xfrm>
        </p:spPr>
        <p:txBody>
          <a:bodyPr/>
          <a:lstStyle>
            <a:lvl1pPr>
              <a:defRPr b="0" i="0">
                <a:latin typeface="HelveticaNeueLT Pro 55 Roman" panose="020B0604020202020204" pitchFamily="34" charset="77"/>
              </a:defRPr>
            </a:lvl1pPr>
            <a:lvl2pPr>
              <a:defRPr b="0" i="0">
                <a:latin typeface="HelveticaNeueLT Pro 55 Roman" panose="020B0604020202020204" pitchFamily="34" charset="77"/>
              </a:defRPr>
            </a:lvl2pPr>
            <a:lvl3pPr>
              <a:defRPr b="0" i="0">
                <a:latin typeface="HelveticaNeueLT Pro 55 Roman" panose="020B0604020202020204" pitchFamily="34" charset="77"/>
              </a:defRPr>
            </a:lvl3pPr>
            <a:lvl4pPr>
              <a:defRPr b="0" i="0">
                <a:latin typeface="HelveticaNeueLT Pro 55 Roman" panose="020B0604020202020204" pitchFamily="34" charset="77"/>
              </a:defRPr>
            </a:lvl4pPr>
            <a:lvl5pPr>
              <a:defRPr b="0" i="0">
                <a:latin typeface="HelveticaNeueLT Pro 55 Roman" panose="020B0604020202020204" pitchFamily="34" charset="77"/>
              </a:defRPr>
            </a:lvl5pPr>
          </a:lstStyle>
          <a:p>
            <a:pPr lvl="0"/>
            <a:r>
              <a:rPr lang="en-GB"/>
              <a:t>Click to add body text. When pasting copy from other slides, be sure to right-click and choose ‘Keep text only’. </a:t>
            </a:r>
          </a:p>
          <a:p>
            <a:pPr lvl="0"/>
            <a:r>
              <a:rPr lang="en-GB"/>
              <a:t>To increase bullet level, select your text and press Tab. To decrease bullet level, select your bullet text and press Shift + Tab.</a:t>
            </a:r>
          </a:p>
          <a:p>
            <a:pPr lvl="1"/>
            <a:r>
              <a:rPr lang="en-GB"/>
              <a:t>Second level</a:t>
            </a:r>
          </a:p>
          <a:p>
            <a:pPr lvl="2"/>
            <a:r>
              <a:rPr lang="en-GB"/>
              <a:t>Third level</a:t>
            </a:r>
          </a:p>
          <a:p>
            <a:pPr lvl="3"/>
            <a:r>
              <a:rPr lang="en-GB"/>
              <a:t>Fourth level</a:t>
            </a:r>
          </a:p>
          <a:p>
            <a:pPr lvl="4"/>
            <a:r>
              <a:rPr lang="en-GB"/>
              <a:t>Fifth level</a:t>
            </a:r>
          </a:p>
        </p:txBody>
      </p:sp>
      <p:sp>
        <p:nvSpPr>
          <p:cNvPr id="12" name="Body header_placeholder">
            <a:extLst>
              <a:ext uri="{FF2B5EF4-FFF2-40B4-BE49-F238E27FC236}">
                <a16:creationId xmlns:a16="http://schemas.microsoft.com/office/drawing/2014/main" id="{4921842A-443C-5247-A5AA-5DB11EF9A966}"/>
              </a:ext>
            </a:extLst>
          </p:cNvPr>
          <p:cNvSpPr>
            <a:spLocks noGrp="1"/>
          </p:cNvSpPr>
          <p:nvPr>
            <p:ph type="body" sz="quarter" idx="13" hasCustomPrompt="1"/>
          </p:nvPr>
        </p:nvSpPr>
        <p:spPr>
          <a:xfrm>
            <a:off x="6698974" y="1538238"/>
            <a:ext cx="4776192" cy="432000"/>
          </a:xfrm>
        </p:spPr>
        <p:txBody>
          <a:bodyPr anchor="b" anchorCtr="0"/>
          <a:lstStyle>
            <a:lvl1pPr>
              <a:defRPr sz="2400">
                <a:solidFill>
                  <a:schemeClr val="accent1"/>
                </a:solidFill>
                <a:latin typeface="+mj-lt"/>
              </a:defRPr>
            </a:lvl1pPr>
          </a:lstStyle>
          <a:p>
            <a:pPr lvl="0"/>
            <a:r>
              <a:rPr lang="en-GB"/>
              <a:t>Click to add body header </a:t>
            </a:r>
            <a:endParaRPr lang="en-US"/>
          </a:p>
        </p:txBody>
      </p:sp>
      <p:sp>
        <p:nvSpPr>
          <p:cNvPr id="2" name="Title_placeholder">
            <a:extLst>
              <a:ext uri="{FF2B5EF4-FFF2-40B4-BE49-F238E27FC236}">
                <a16:creationId xmlns:a16="http://schemas.microsoft.com/office/drawing/2014/main" id="{4AF88F84-0078-9DE7-BBEE-8025BDB3F309}"/>
              </a:ext>
            </a:extLst>
          </p:cNvPr>
          <p:cNvSpPr>
            <a:spLocks noGrp="1"/>
          </p:cNvSpPr>
          <p:nvPr>
            <p:ph type="title" hasCustomPrompt="1"/>
          </p:nvPr>
        </p:nvSpPr>
        <p:spPr>
          <a:xfrm>
            <a:off x="6698974" y="109330"/>
            <a:ext cx="4776191" cy="1357520"/>
          </a:xfrm>
        </p:spPr>
        <p:txBody>
          <a:bodyPr anchor="b"/>
          <a:lstStyle>
            <a:lvl1pPr>
              <a:defRPr b="0" i="0">
                <a:latin typeface="HelveticaNeueLT Pro 55 Roman" panose="020B0604020202020204" pitchFamily="34" charset="77"/>
              </a:defRPr>
            </a:lvl1pPr>
          </a:lstStyle>
          <a:p>
            <a:r>
              <a:rPr lang="en-GB"/>
              <a:t>Click to add title</a:t>
            </a:r>
          </a:p>
        </p:txBody>
      </p:sp>
    </p:spTree>
    <p:extLst>
      <p:ext uri="{BB962C8B-B14F-4D97-AF65-F5344CB8AC3E}">
        <p14:creationId xmlns:p14="http://schemas.microsoft.com/office/powerpoint/2010/main" val="353554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column 3">
    <p:spTree>
      <p:nvGrpSpPr>
        <p:cNvPr id="1" name=""/>
        <p:cNvGrpSpPr/>
        <p:nvPr/>
      </p:nvGrpSpPr>
      <p:grpSpPr>
        <a:xfrm>
          <a:off x="0" y="0"/>
          <a:ext cx="0" cy="0"/>
          <a:chOff x="0" y="0"/>
          <a:chExt cx="0" cy="0"/>
        </a:xfrm>
      </p:grpSpPr>
      <p:sp>
        <p:nvSpPr>
          <p:cNvPr id="6" name="Slide Number_placeholder">
            <a:extLst>
              <a:ext uri="{FF2B5EF4-FFF2-40B4-BE49-F238E27FC236}">
                <a16:creationId xmlns:a16="http://schemas.microsoft.com/office/drawing/2014/main" id="{F29F28E4-4DC5-04D7-80E9-C6DED2BB2B3B}"/>
              </a:ext>
            </a:extLst>
          </p:cNvPr>
          <p:cNvSpPr>
            <a:spLocks noGrp="1"/>
          </p:cNvSpPr>
          <p:nvPr>
            <p:ph type="sldNum" sz="quarter" idx="12"/>
          </p:nvPr>
        </p:nvSpPr>
        <p:spPr>
          <a:xfrm>
            <a:off x="9834562" y="6404991"/>
            <a:ext cx="1646237" cy="144000"/>
          </a:xfrm>
        </p:spPr>
        <p:txBody>
          <a:bodyPr/>
          <a:lstStyle>
            <a:lvl1pPr>
              <a:defRPr b="0" i="0">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8EF6956E-11DE-DA2E-1FD0-7003407C0C4B}"/>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940B96E9-3349-3CE4-7FE2-E3DA2AC4395D}"/>
              </a:ext>
            </a:extLst>
          </p:cNvPr>
          <p:cNvSpPr>
            <a:spLocks noGrp="1"/>
          </p:cNvSpPr>
          <p:nvPr>
            <p:ph type="ftr" sz="quarter" idx="11"/>
          </p:nvPr>
        </p:nvSpPr>
        <p:spPr>
          <a:xfrm>
            <a:off x="2535237" y="6404991"/>
            <a:ext cx="3470275" cy="144000"/>
          </a:xfrm>
        </p:spPr>
        <p:txBody>
          <a:bodyPr/>
          <a:lstStyle>
            <a:lvl1pPr>
              <a:defRPr b="0" i="0">
                <a:latin typeface="HelveticaNeueLT Pro 55 Roman" panose="020B0604020202020204" pitchFamily="34" charset="77"/>
              </a:defRPr>
            </a:lvl1pPr>
          </a:lstStyle>
          <a:p>
            <a:pPr>
              <a:tabLst>
                <a:tab pos="1816100" algn="l"/>
              </a:tabLst>
            </a:pPr>
            <a:endParaRPr lang="en-GB"/>
          </a:p>
        </p:txBody>
      </p:sp>
      <p:sp>
        <p:nvSpPr>
          <p:cNvPr id="9" name="Footer_Design Council">
            <a:extLst>
              <a:ext uri="{FF2B5EF4-FFF2-40B4-BE49-F238E27FC236}">
                <a16:creationId xmlns:a16="http://schemas.microsoft.com/office/drawing/2014/main" id="{6E03BD5F-50A8-CE4D-A0C9-7C4001CF723B}"/>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latin typeface="HelveticaNeueLT Pro 55 Roman" panose="020B0604020202020204" pitchFamily="34" charset="77"/>
              </a:rPr>
              <a:t>Design Council</a:t>
            </a:r>
          </a:p>
        </p:txBody>
      </p:sp>
      <p:sp>
        <p:nvSpPr>
          <p:cNvPr id="20" name="Text3_placeholder">
            <a:extLst>
              <a:ext uri="{FF2B5EF4-FFF2-40B4-BE49-F238E27FC236}">
                <a16:creationId xmlns:a16="http://schemas.microsoft.com/office/drawing/2014/main" id="{894C1E78-431A-E94D-9997-9701D8246FB5}"/>
              </a:ext>
            </a:extLst>
          </p:cNvPr>
          <p:cNvSpPr>
            <a:spLocks noGrp="1"/>
          </p:cNvSpPr>
          <p:nvPr>
            <p:ph type="body" sz="quarter" idx="21" hasCustomPrompt="1"/>
          </p:nvPr>
        </p:nvSpPr>
        <p:spPr>
          <a:xfrm>
            <a:off x="8312761" y="4666272"/>
            <a:ext cx="3168000" cy="1116013"/>
          </a:xfrm>
        </p:spPr>
        <p:txBody>
          <a:bodyPr/>
          <a:lstStyle>
            <a:lvl1pPr>
              <a:defRPr b="0" i="0">
                <a:latin typeface="HelveticaNeueLT Pro 55 Roman" panose="020B0604020202020204" pitchFamily="34" charset="77"/>
              </a:defRPr>
            </a:lvl1pPr>
          </a:lstStyle>
          <a:p>
            <a:pPr lvl="0"/>
            <a:r>
              <a:rPr lang="en-GB"/>
              <a:t>Click to add text. When pasting copy from other slides, be sure to right-click and choose ‘Keep text only’. </a:t>
            </a:r>
          </a:p>
        </p:txBody>
      </p:sp>
      <p:sp>
        <p:nvSpPr>
          <p:cNvPr id="18" name="Text2_placeholder">
            <a:extLst>
              <a:ext uri="{FF2B5EF4-FFF2-40B4-BE49-F238E27FC236}">
                <a16:creationId xmlns:a16="http://schemas.microsoft.com/office/drawing/2014/main" id="{5D09C18D-555B-6645-9A2A-DB2757858A07}"/>
              </a:ext>
            </a:extLst>
          </p:cNvPr>
          <p:cNvSpPr>
            <a:spLocks noGrp="1"/>
          </p:cNvSpPr>
          <p:nvPr>
            <p:ph type="body" sz="quarter" idx="19" hasCustomPrompt="1"/>
          </p:nvPr>
        </p:nvSpPr>
        <p:spPr>
          <a:xfrm>
            <a:off x="4502761" y="4666272"/>
            <a:ext cx="3168000" cy="1116013"/>
          </a:xfrm>
        </p:spPr>
        <p:txBody>
          <a:bodyPr/>
          <a:lstStyle>
            <a:lvl1pPr>
              <a:defRPr b="0" i="0">
                <a:latin typeface="HelveticaNeueLT Pro 55 Roman" panose="020B0604020202020204" pitchFamily="34" charset="77"/>
              </a:defRPr>
            </a:lvl1pPr>
          </a:lstStyle>
          <a:p>
            <a:pPr lvl="0"/>
            <a:r>
              <a:rPr lang="en-GB"/>
              <a:t>Click to add text. When pasting copy from other slides, be sure to right-click and choose ‘Keep text only’. </a:t>
            </a:r>
          </a:p>
        </p:txBody>
      </p:sp>
      <p:sp>
        <p:nvSpPr>
          <p:cNvPr id="8" name="Text1_placeholder">
            <a:extLst>
              <a:ext uri="{FF2B5EF4-FFF2-40B4-BE49-F238E27FC236}">
                <a16:creationId xmlns:a16="http://schemas.microsoft.com/office/drawing/2014/main" id="{54550432-D913-BE41-B1A3-5E0B71BD1573}"/>
              </a:ext>
            </a:extLst>
          </p:cNvPr>
          <p:cNvSpPr>
            <a:spLocks noGrp="1"/>
          </p:cNvSpPr>
          <p:nvPr>
            <p:ph type="body" sz="quarter" idx="15" hasCustomPrompt="1"/>
          </p:nvPr>
        </p:nvSpPr>
        <p:spPr>
          <a:xfrm>
            <a:off x="718161" y="4666272"/>
            <a:ext cx="3168000" cy="1116013"/>
          </a:xfrm>
        </p:spPr>
        <p:txBody>
          <a:bodyPr/>
          <a:lstStyle>
            <a:lvl1pPr>
              <a:defRPr b="0" i="0">
                <a:latin typeface="HelveticaNeueLT Pro 55 Roman" panose="020B0604020202020204" pitchFamily="34" charset="77"/>
              </a:defRPr>
            </a:lvl1pPr>
          </a:lstStyle>
          <a:p>
            <a:pPr lvl="0"/>
            <a:r>
              <a:rPr lang="en-GB"/>
              <a:t>Click to add text. When pasting copy from other slides, be sure to right-click and choose ‘Keep text only’. </a:t>
            </a:r>
          </a:p>
        </p:txBody>
      </p:sp>
      <p:sp>
        <p:nvSpPr>
          <p:cNvPr id="19" name="Body header3_placeholder">
            <a:extLst>
              <a:ext uri="{FF2B5EF4-FFF2-40B4-BE49-F238E27FC236}">
                <a16:creationId xmlns:a16="http://schemas.microsoft.com/office/drawing/2014/main" id="{8D4482C4-E9B7-584F-9206-29F0A784F9AA}"/>
              </a:ext>
            </a:extLst>
          </p:cNvPr>
          <p:cNvSpPr>
            <a:spLocks noGrp="1"/>
          </p:cNvSpPr>
          <p:nvPr>
            <p:ph type="body" sz="quarter" idx="20" hasCustomPrompt="1"/>
          </p:nvPr>
        </p:nvSpPr>
        <p:spPr>
          <a:xfrm>
            <a:off x="8312761" y="4192393"/>
            <a:ext cx="3168000" cy="432000"/>
          </a:xfrm>
        </p:spPr>
        <p:txBody>
          <a:bodyPr anchor="b" anchorCtr="0"/>
          <a:lstStyle>
            <a:lvl1pPr>
              <a:defRPr>
                <a:solidFill>
                  <a:schemeClr val="accent1"/>
                </a:solidFill>
                <a:latin typeface="+mj-lt"/>
              </a:defRPr>
            </a:lvl1pPr>
          </a:lstStyle>
          <a:p>
            <a:pPr lvl="0"/>
            <a:r>
              <a:rPr lang="en-GB"/>
              <a:t>Click to add body header </a:t>
            </a:r>
            <a:endParaRPr lang="en-US"/>
          </a:p>
        </p:txBody>
      </p:sp>
      <p:sp>
        <p:nvSpPr>
          <p:cNvPr id="17" name="Body header2_placeholder">
            <a:extLst>
              <a:ext uri="{FF2B5EF4-FFF2-40B4-BE49-F238E27FC236}">
                <a16:creationId xmlns:a16="http://schemas.microsoft.com/office/drawing/2014/main" id="{A166AB53-2F78-A44A-8027-DB070AFE1A6D}"/>
              </a:ext>
            </a:extLst>
          </p:cNvPr>
          <p:cNvSpPr>
            <a:spLocks noGrp="1"/>
          </p:cNvSpPr>
          <p:nvPr>
            <p:ph type="body" sz="quarter" idx="18" hasCustomPrompt="1"/>
          </p:nvPr>
        </p:nvSpPr>
        <p:spPr>
          <a:xfrm>
            <a:off x="4502761" y="4192393"/>
            <a:ext cx="3168000" cy="432000"/>
          </a:xfrm>
        </p:spPr>
        <p:txBody>
          <a:bodyPr anchor="b" anchorCtr="0"/>
          <a:lstStyle>
            <a:lvl1pPr>
              <a:defRPr>
                <a:solidFill>
                  <a:schemeClr val="accent1"/>
                </a:solidFill>
                <a:latin typeface="+mj-lt"/>
              </a:defRPr>
            </a:lvl1pPr>
          </a:lstStyle>
          <a:p>
            <a:pPr lvl="0"/>
            <a:r>
              <a:rPr lang="en-GB"/>
              <a:t>Click to add body header </a:t>
            </a:r>
            <a:endParaRPr lang="en-US"/>
          </a:p>
        </p:txBody>
      </p:sp>
      <p:sp>
        <p:nvSpPr>
          <p:cNvPr id="12" name="Body header1_placeholder">
            <a:extLst>
              <a:ext uri="{FF2B5EF4-FFF2-40B4-BE49-F238E27FC236}">
                <a16:creationId xmlns:a16="http://schemas.microsoft.com/office/drawing/2014/main" id="{4921842A-443C-5247-A5AA-5DB11EF9A966}"/>
              </a:ext>
            </a:extLst>
          </p:cNvPr>
          <p:cNvSpPr>
            <a:spLocks noGrp="1"/>
          </p:cNvSpPr>
          <p:nvPr>
            <p:ph type="body" sz="quarter" idx="13" hasCustomPrompt="1"/>
          </p:nvPr>
        </p:nvSpPr>
        <p:spPr>
          <a:xfrm>
            <a:off x="718161" y="4192393"/>
            <a:ext cx="3168000" cy="432000"/>
          </a:xfrm>
        </p:spPr>
        <p:txBody>
          <a:bodyPr anchor="b" anchorCtr="0"/>
          <a:lstStyle>
            <a:lvl1pPr>
              <a:defRPr>
                <a:solidFill>
                  <a:schemeClr val="accent1"/>
                </a:solidFill>
                <a:latin typeface="+mj-lt"/>
              </a:defRPr>
            </a:lvl1pPr>
          </a:lstStyle>
          <a:p>
            <a:pPr lvl="0"/>
            <a:r>
              <a:rPr lang="en-GB"/>
              <a:t>Click to add body header </a:t>
            </a:r>
            <a:endParaRPr lang="en-US"/>
          </a:p>
        </p:txBody>
      </p:sp>
      <p:sp>
        <p:nvSpPr>
          <p:cNvPr id="15" name="Picture3_placeholder">
            <a:extLst>
              <a:ext uri="{FF2B5EF4-FFF2-40B4-BE49-F238E27FC236}">
                <a16:creationId xmlns:a16="http://schemas.microsoft.com/office/drawing/2014/main" id="{DB439BAD-73AE-5E40-AC04-EC1D0F830DF6}"/>
              </a:ext>
            </a:extLst>
          </p:cNvPr>
          <p:cNvSpPr>
            <a:spLocks noGrp="1"/>
          </p:cNvSpPr>
          <p:nvPr>
            <p:ph type="pic" sz="quarter" idx="17" hasCustomPrompt="1"/>
          </p:nvPr>
        </p:nvSpPr>
        <p:spPr>
          <a:xfrm>
            <a:off x="8312799" y="2014538"/>
            <a:ext cx="3168000" cy="1896383"/>
          </a:xfrm>
          <a:solidFill>
            <a:schemeClr val="bg2"/>
          </a:solidFill>
        </p:spPr>
        <p:txBody>
          <a:bodyPr anchor="ctr" anchorCtr="0"/>
          <a:lstStyle>
            <a:lvl1pPr algn="ctr">
              <a:defRPr b="0" i="0">
                <a:latin typeface="HelveticaNeueLT Pro 55 Roman" panose="020B0604020202020204" pitchFamily="34" charset="77"/>
              </a:defRPr>
            </a:lvl1pPr>
          </a:lstStyle>
          <a:p>
            <a:r>
              <a:rPr lang="en-US"/>
              <a:t>Click icon to insert image</a:t>
            </a:r>
          </a:p>
        </p:txBody>
      </p:sp>
      <p:sp>
        <p:nvSpPr>
          <p:cNvPr id="14" name="Picture2_placeholder">
            <a:extLst>
              <a:ext uri="{FF2B5EF4-FFF2-40B4-BE49-F238E27FC236}">
                <a16:creationId xmlns:a16="http://schemas.microsoft.com/office/drawing/2014/main" id="{2A5AE1CD-5641-0B49-833B-A9129193B6C7}"/>
              </a:ext>
            </a:extLst>
          </p:cNvPr>
          <p:cNvSpPr>
            <a:spLocks noGrp="1"/>
          </p:cNvSpPr>
          <p:nvPr>
            <p:ph type="pic" sz="quarter" idx="16" hasCustomPrompt="1"/>
          </p:nvPr>
        </p:nvSpPr>
        <p:spPr>
          <a:xfrm>
            <a:off x="4512000" y="2014538"/>
            <a:ext cx="3168000" cy="1896383"/>
          </a:xfrm>
          <a:solidFill>
            <a:schemeClr val="bg2"/>
          </a:solidFill>
        </p:spPr>
        <p:txBody>
          <a:bodyPr anchor="ctr" anchorCtr="0"/>
          <a:lstStyle>
            <a:lvl1pPr algn="ctr">
              <a:defRPr b="0" i="0">
                <a:latin typeface="HelveticaNeueLT Pro 55 Roman" panose="020B0604020202020204" pitchFamily="34" charset="77"/>
              </a:defRPr>
            </a:lvl1pPr>
          </a:lstStyle>
          <a:p>
            <a:r>
              <a:rPr lang="en-US"/>
              <a:t>Click icon to insert image</a:t>
            </a:r>
          </a:p>
        </p:txBody>
      </p:sp>
      <p:sp>
        <p:nvSpPr>
          <p:cNvPr id="13" name="Picture1_placeholder">
            <a:extLst>
              <a:ext uri="{FF2B5EF4-FFF2-40B4-BE49-F238E27FC236}">
                <a16:creationId xmlns:a16="http://schemas.microsoft.com/office/drawing/2014/main" id="{D7C5B028-F42F-0B49-AF28-4D55F77682B8}"/>
              </a:ext>
            </a:extLst>
          </p:cNvPr>
          <p:cNvSpPr>
            <a:spLocks noGrp="1"/>
          </p:cNvSpPr>
          <p:nvPr>
            <p:ph type="pic" sz="quarter" idx="14" hasCustomPrompt="1"/>
          </p:nvPr>
        </p:nvSpPr>
        <p:spPr>
          <a:xfrm>
            <a:off x="709613" y="2014538"/>
            <a:ext cx="3168000" cy="1896383"/>
          </a:xfrm>
          <a:solidFill>
            <a:schemeClr val="bg2"/>
          </a:solidFill>
        </p:spPr>
        <p:txBody>
          <a:bodyPr anchor="ctr" anchorCtr="0"/>
          <a:lstStyle>
            <a:lvl1pPr algn="ctr">
              <a:defRPr b="0" i="0">
                <a:latin typeface="HelveticaNeueLT Pro 55 Roman" panose="020B0604020202020204" pitchFamily="34" charset="77"/>
              </a:defRPr>
            </a:lvl1pPr>
          </a:lstStyle>
          <a:p>
            <a:r>
              <a:rPr lang="en-US"/>
              <a:t>Click icon to insert image</a:t>
            </a:r>
          </a:p>
        </p:txBody>
      </p:sp>
      <p:sp>
        <p:nvSpPr>
          <p:cNvPr id="2" name="Title_placeholder">
            <a:extLst>
              <a:ext uri="{FF2B5EF4-FFF2-40B4-BE49-F238E27FC236}">
                <a16:creationId xmlns:a16="http://schemas.microsoft.com/office/drawing/2014/main" id="{4AF88F84-0078-9DE7-BBEE-8025BDB3F309}"/>
              </a:ext>
            </a:extLst>
          </p:cNvPr>
          <p:cNvSpPr>
            <a:spLocks noGrp="1"/>
          </p:cNvSpPr>
          <p:nvPr>
            <p:ph type="title" hasCustomPrompt="1"/>
          </p:nvPr>
        </p:nvSpPr>
        <p:spPr>
          <a:xfrm>
            <a:off x="718161" y="431226"/>
            <a:ext cx="10762600" cy="1265558"/>
          </a:xfrm>
        </p:spPr>
        <p:txBody>
          <a:bodyPr/>
          <a:lstStyle>
            <a:lvl1pPr>
              <a:defRPr b="0" i="0">
                <a:latin typeface="HelveticaNeueLT Pro 55 Roman" panose="020B0604020202020204" pitchFamily="34" charset="77"/>
              </a:defRPr>
            </a:lvl1pPr>
          </a:lstStyle>
          <a:p>
            <a:r>
              <a:rPr lang="en-GB"/>
              <a:t>Click to add title text. </a:t>
            </a:r>
            <a:br>
              <a:rPr lang="en-GB"/>
            </a:br>
            <a:r>
              <a:rPr lang="en-GB"/>
              <a:t>Please keep to one or two lines.</a:t>
            </a:r>
          </a:p>
        </p:txBody>
      </p:sp>
    </p:spTree>
    <p:extLst>
      <p:ext uri="{BB962C8B-B14F-4D97-AF65-F5344CB8AC3E}">
        <p14:creationId xmlns:p14="http://schemas.microsoft.com/office/powerpoint/2010/main" val="377045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6" name="Slide Number_placeholder">
            <a:extLst>
              <a:ext uri="{FF2B5EF4-FFF2-40B4-BE49-F238E27FC236}">
                <a16:creationId xmlns:a16="http://schemas.microsoft.com/office/drawing/2014/main" id="{201C94B1-5695-9F2A-A2D9-38BAEBEADC1A}"/>
              </a:ext>
            </a:extLst>
          </p:cNvPr>
          <p:cNvSpPr>
            <a:spLocks noGrp="1"/>
          </p:cNvSpPr>
          <p:nvPr>
            <p:ph type="sldNum" sz="quarter" idx="12"/>
          </p:nvPr>
        </p:nvSpPr>
        <p:spPr/>
        <p:txBody>
          <a:bodyPr/>
          <a:lstStyle>
            <a:lvl1pPr>
              <a:defRPr b="0" i="0">
                <a:solidFill>
                  <a:schemeClr val="bg1"/>
                </a:solidFill>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AE73D65C-8411-A059-05D1-2F036244C500}"/>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C84E798A-B5AA-3AFC-CD5D-C11606B3DB3A}"/>
              </a:ext>
            </a:extLst>
          </p:cNvPr>
          <p:cNvSpPr>
            <a:spLocks noGrp="1"/>
          </p:cNvSpPr>
          <p:nvPr>
            <p:ph type="ftr" sz="quarter" idx="11"/>
          </p:nvPr>
        </p:nvSpPr>
        <p:spPr/>
        <p:txBody>
          <a:bodyPr/>
          <a:lstStyle>
            <a:lvl1pPr>
              <a:defRPr b="0" i="0">
                <a:solidFill>
                  <a:schemeClr val="bg1"/>
                </a:solidFill>
                <a:latin typeface="HelveticaNeueLT Pro 55 Roman" panose="020B0604020202020204" pitchFamily="34" charset="77"/>
              </a:defRPr>
            </a:lvl1pPr>
          </a:lstStyle>
          <a:p>
            <a:pPr>
              <a:tabLst>
                <a:tab pos="1820863" algn="l"/>
              </a:tabLst>
            </a:pPr>
            <a:endParaRPr lang="en-GB"/>
          </a:p>
        </p:txBody>
      </p:sp>
      <p:sp>
        <p:nvSpPr>
          <p:cNvPr id="7" name="Footer_Design Council">
            <a:extLst>
              <a:ext uri="{FF2B5EF4-FFF2-40B4-BE49-F238E27FC236}">
                <a16:creationId xmlns:a16="http://schemas.microsoft.com/office/drawing/2014/main" id="{9EF6C959-1AFB-7C49-8578-E53DD511224B}"/>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solidFill>
                  <a:schemeClr val="bg1"/>
                </a:solidFill>
                <a:latin typeface="HelveticaNeueLT Pro 55 Roman" panose="020B0604020202020204" pitchFamily="34" charset="77"/>
              </a:rPr>
              <a:t>Design Council</a:t>
            </a:r>
          </a:p>
        </p:txBody>
      </p:sp>
      <p:sp>
        <p:nvSpPr>
          <p:cNvPr id="3" name="Section subtitle_placeholder">
            <a:extLst>
              <a:ext uri="{FF2B5EF4-FFF2-40B4-BE49-F238E27FC236}">
                <a16:creationId xmlns:a16="http://schemas.microsoft.com/office/drawing/2014/main" id="{A52C4B4D-03FA-2DA2-31A2-EAA051605973}"/>
              </a:ext>
            </a:extLst>
          </p:cNvPr>
          <p:cNvSpPr>
            <a:spLocks noGrp="1"/>
          </p:cNvSpPr>
          <p:nvPr>
            <p:ph type="body" idx="1" hasCustomPrompt="1"/>
          </p:nvPr>
        </p:nvSpPr>
        <p:spPr>
          <a:xfrm>
            <a:off x="709614" y="4453131"/>
            <a:ext cx="8945561" cy="700087"/>
          </a:xfrm>
        </p:spPr>
        <p:txBody>
          <a:bodyPr/>
          <a:lstStyle>
            <a:lvl1pPr marL="0" indent="0">
              <a:lnSpc>
                <a:spcPct val="90000"/>
              </a:lnSpc>
              <a:buNone/>
              <a:defRPr sz="2400" b="0" i="0">
                <a:solidFill>
                  <a:schemeClr val="bg1"/>
                </a:solidFill>
                <a:latin typeface="HelveticaNeueLT Pro 55 Roman" panose="020B06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add subtitle text</a:t>
            </a:r>
          </a:p>
        </p:txBody>
      </p:sp>
      <p:sp>
        <p:nvSpPr>
          <p:cNvPr id="2" name="Section title_placeholder">
            <a:extLst>
              <a:ext uri="{FF2B5EF4-FFF2-40B4-BE49-F238E27FC236}">
                <a16:creationId xmlns:a16="http://schemas.microsoft.com/office/drawing/2014/main" id="{45AD32E3-F224-1FA9-09B2-63F496E35A20}"/>
              </a:ext>
            </a:extLst>
          </p:cNvPr>
          <p:cNvSpPr>
            <a:spLocks noGrp="1"/>
          </p:cNvSpPr>
          <p:nvPr>
            <p:ph type="title" hasCustomPrompt="1"/>
          </p:nvPr>
        </p:nvSpPr>
        <p:spPr>
          <a:xfrm>
            <a:off x="709614" y="1646432"/>
            <a:ext cx="8945561" cy="2627312"/>
          </a:xfrm>
        </p:spPr>
        <p:txBody>
          <a:bodyPr anchor="b"/>
          <a:lstStyle>
            <a:lvl1pPr>
              <a:defRPr sz="5000" b="0" i="0">
                <a:solidFill>
                  <a:schemeClr val="bg1"/>
                </a:solidFill>
                <a:latin typeface="HelveticaNeueLT Pro 55 Roman" panose="020B0604020202020204" pitchFamily="34" charset="77"/>
              </a:defRPr>
            </a:lvl1pPr>
          </a:lstStyle>
          <a:p>
            <a:r>
              <a:rPr lang="en-GB"/>
              <a:t>Click to add section title text</a:t>
            </a:r>
          </a:p>
        </p:txBody>
      </p:sp>
    </p:spTree>
    <p:extLst>
      <p:ext uri="{BB962C8B-B14F-4D97-AF65-F5344CB8AC3E}">
        <p14:creationId xmlns:p14="http://schemas.microsoft.com/office/powerpoint/2010/main" val="14610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Numbers">
    <p:bg>
      <p:bgPr>
        <a:solidFill>
          <a:schemeClr val="accent1"/>
        </a:solidFill>
        <a:effectLst/>
      </p:bgPr>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201C94B1-5695-9F2A-A2D9-38BAEBEADC1A}"/>
              </a:ext>
            </a:extLst>
          </p:cNvPr>
          <p:cNvSpPr>
            <a:spLocks noGrp="1"/>
          </p:cNvSpPr>
          <p:nvPr>
            <p:ph type="sldNum" sz="quarter" idx="12"/>
          </p:nvPr>
        </p:nvSpPr>
        <p:spPr/>
        <p:txBody>
          <a:bodyPr/>
          <a:lstStyle>
            <a:lvl1pPr>
              <a:defRPr b="0" i="0">
                <a:solidFill>
                  <a:schemeClr val="bg1"/>
                </a:solidFill>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 Placeholder">
            <a:extLst>
              <a:ext uri="{FF2B5EF4-FFF2-40B4-BE49-F238E27FC236}">
                <a16:creationId xmlns:a16="http://schemas.microsoft.com/office/drawing/2014/main" id="{AE73D65C-8411-A059-05D1-2F036244C500}"/>
              </a:ext>
            </a:extLst>
          </p:cNvPr>
          <p:cNvSpPr>
            <a:spLocks noGrp="1"/>
          </p:cNvSpPr>
          <p:nvPr>
            <p:ph type="dt" sz="half" idx="10"/>
          </p:nvPr>
        </p:nvSpPr>
        <p:spPr/>
        <p:txBody>
          <a:bodyPr/>
          <a:lstStyle>
            <a:lvl1pPr>
              <a:defRPr b="0" i="0">
                <a:latin typeface="HelveticaNeueLT Pro 55 Roman" panose="020B0604020202020204" pitchFamily="34" charset="77"/>
              </a:defRPr>
            </a:lvl1pPr>
          </a:lstStyle>
          <a:p>
            <a:endParaRPr lang="en-GB"/>
          </a:p>
        </p:txBody>
      </p:sp>
      <p:sp>
        <p:nvSpPr>
          <p:cNvPr id="5" name="Footer Placeholder">
            <a:extLst>
              <a:ext uri="{FF2B5EF4-FFF2-40B4-BE49-F238E27FC236}">
                <a16:creationId xmlns:a16="http://schemas.microsoft.com/office/drawing/2014/main" id="{C84E798A-B5AA-3AFC-CD5D-C11606B3DB3A}"/>
              </a:ext>
            </a:extLst>
          </p:cNvPr>
          <p:cNvSpPr>
            <a:spLocks noGrp="1"/>
          </p:cNvSpPr>
          <p:nvPr>
            <p:ph type="ftr" sz="quarter" idx="11"/>
          </p:nvPr>
        </p:nvSpPr>
        <p:spPr/>
        <p:txBody>
          <a:bodyPr/>
          <a:lstStyle>
            <a:lvl1pPr>
              <a:defRPr b="0" i="0">
                <a:solidFill>
                  <a:schemeClr val="bg1"/>
                </a:solidFill>
                <a:latin typeface="HelveticaNeueLT Pro 55 Roman" panose="020B0604020202020204" pitchFamily="34" charset="77"/>
              </a:defRPr>
            </a:lvl1pPr>
          </a:lstStyle>
          <a:p>
            <a:pPr>
              <a:tabLst>
                <a:tab pos="1820863" algn="l"/>
              </a:tabLst>
            </a:pPr>
            <a:endParaRPr lang="en-GB"/>
          </a:p>
        </p:txBody>
      </p:sp>
      <p:sp>
        <p:nvSpPr>
          <p:cNvPr id="11" name="Footer_Design Council">
            <a:extLst>
              <a:ext uri="{FF2B5EF4-FFF2-40B4-BE49-F238E27FC236}">
                <a16:creationId xmlns:a16="http://schemas.microsoft.com/office/drawing/2014/main" id="{2F3E5BDE-08CB-154B-9A6C-8326BE9048D7}"/>
              </a:ext>
            </a:extLst>
          </p:cNvPr>
          <p:cNvSpPr txBox="1">
            <a:spLocks/>
          </p:cNvSpPr>
          <p:nvPr userDrawn="1"/>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b="0" i="0">
                <a:solidFill>
                  <a:schemeClr val="bg1"/>
                </a:solidFill>
                <a:latin typeface="HelveticaNeueLT Pro 55 Roman" panose="020B0604020202020204" pitchFamily="34" charset="77"/>
              </a:rPr>
              <a:t>Design Council</a:t>
            </a:r>
          </a:p>
        </p:txBody>
      </p:sp>
      <p:sp>
        <p:nvSpPr>
          <p:cNvPr id="14" name="Section title_3">
            <a:extLst>
              <a:ext uri="{FF2B5EF4-FFF2-40B4-BE49-F238E27FC236}">
                <a16:creationId xmlns:a16="http://schemas.microsoft.com/office/drawing/2014/main" id="{12A28BB9-47AE-C44C-9B40-8449F67DFAA7}"/>
              </a:ext>
            </a:extLst>
          </p:cNvPr>
          <p:cNvSpPr>
            <a:spLocks noGrp="1"/>
          </p:cNvSpPr>
          <p:nvPr>
            <p:ph type="body" sz="quarter" idx="16" hasCustomPrompt="1"/>
          </p:nvPr>
        </p:nvSpPr>
        <p:spPr>
          <a:xfrm>
            <a:off x="8012671" y="4303961"/>
            <a:ext cx="2826000" cy="1440000"/>
          </a:xfrm>
        </p:spPr>
        <p:txBody>
          <a:bodyPr/>
          <a:lstStyle>
            <a:lvl1pPr>
              <a:lnSpc>
                <a:spcPct val="90000"/>
              </a:lnSpc>
              <a:defRPr sz="2400" b="0" i="0">
                <a:solidFill>
                  <a:schemeClr val="bg1"/>
                </a:solidFill>
                <a:latin typeface="HelveticaNeueLT Pro 55 Roman" panose="020B0604020202020204" pitchFamily="34" charset="77"/>
              </a:defRPr>
            </a:lvl1pPr>
          </a:lstStyle>
          <a:p>
            <a:pPr lvl="0"/>
            <a:r>
              <a:rPr lang="en-GB"/>
              <a:t>Click to add short section title</a:t>
            </a:r>
            <a:endParaRPr lang="en-US"/>
          </a:p>
        </p:txBody>
      </p:sp>
      <p:sp>
        <p:nvSpPr>
          <p:cNvPr id="10" name="Section title_2">
            <a:extLst>
              <a:ext uri="{FF2B5EF4-FFF2-40B4-BE49-F238E27FC236}">
                <a16:creationId xmlns:a16="http://schemas.microsoft.com/office/drawing/2014/main" id="{FBC4443E-6AF8-3947-8318-E922E32DA3F2}"/>
              </a:ext>
            </a:extLst>
          </p:cNvPr>
          <p:cNvSpPr>
            <a:spLocks noGrp="1"/>
          </p:cNvSpPr>
          <p:nvPr>
            <p:ph type="body" sz="quarter" idx="14" hasCustomPrompt="1"/>
          </p:nvPr>
        </p:nvSpPr>
        <p:spPr>
          <a:xfrm>
            <a:off x="4360862" y="4303961"/>
            <a:ext cx="2826000" cy="1440000"/>
          </a:xfrm>
        </p:spPr>
        <p:txBody>
          <a:bodyPr/>
          <a:lstStyle>
            <a:lvl1pPr>
              <a:lnSpc>
                <a:spcPct val="90000"/>
              </a:lnSpc>
              <a:defRPr sz="2400" b="0" i="0">
                <a:solidFill>
                  <a:schemeClr val="bg1"/>
                </a:solidFill>
                <a:latin typeface="HelveticaNeueLT Pro 55 Roman" panose="020B0604020202020204" pitchFamily="34" charset="77"/>
              </a:defRPr>
            </a:lvl1pPr>
            <a:lvl2pPr marL="0" indent="0">
              <a:buNone/>
              <a:defRPr/>
            </a:lvl2pPr>
          </a:lstStyle>
          <a:p>
            <a:pPr lvl="0"/>
            <a:r>
              <a:rPr lang="en-GB"/>
              <a:t>Click to add short section title</a:t>
            </a:r>
          </a:p>
        </p:txBody>
      </p:sp>
      <p:sp>
        <p:nvSpPr>
          <p:cNvPr id="3" name="Section title_1">
            <a:extLst>
              <a:ext uri="{FF2B5EF4-FFF2-40B4-BE49-F238E27FC236}">
                <a16:creationId xmlns:a16="http://schemas.microsoft.com/office/drawing/2014/main" id="{A52C4B4D-03FA-2DA2-31A2-EAA051605973}"/>
              </a:ext>
            </a:extLst>
          </p:cNvPr>
          <p:cNvSpPr>
            <a:spLocks noGrp="1"/>
          </p:cNvSpPr>
          <p:nvPr>
            <p:ph type="body" idx="1" hasCustomPrompt="1"/>
          </p:nvPr>
        </p:nvSpPr>
        <p:spPr>
          <a:xfrm>
            <a:off x="709615" y="4273744"/>
            <a:ext cx="2825438" cy="1440000"/>
          </a:xfrm>
        </p:spPr>
        <p:txBody>
          <a:bodyPr/>
          <a:lstStyle>
            <a:lvl1pPr marL="0" indent="0">
              <a:lnSpc>
                <a:spcPct val="90000"/>
              </a:lnSpc>
              <a:buNone/>
              <a:defRPr sz="2400" b="0" i="0">
                <a:solidFill>
                  <a:schemeClr val="bg1"/>
                </a:solidFill>
                <a:latin typeface="HelveticaNeueLT Pro 55 Roman" panose="020B06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add short section title</a:t>
            </a:r>
          </a:p>
        </p:txBody>
      </p:sp>
      <p:sp>
        <p:nvSpPr>
          <p:cNvPr id="12" name="Section number_3">
            <a:extLst>
              <a:ext uri="{FF2B5EF4-FFF2-40B4-BE49-F238E27FC236}">
                <a16:creationId xmlns:a16="http://schemas.microsoft.com/office/drawing/2014/main" id="{1AC5233B-A077-F04D-A04E-383D3D0E064A}"/>
              </a:ext>
            </a:extLst>
          </p:cNvPr>
          <p:cNvSpPr>
            <a:spLocks noGrp="1"/>
          </p:cNvSpPr>
          <p:nvPr>
            <p:ph type="body" sz="quarter" idx="15" hasCustomPrompt="1"/>
          </p:nvPr>
        </p:nvSpPr>
        <p:spPr>
          <a:xfrm>
            <a:off x="8012671" y="1646432"/>
            <a:ext cx="2826000" cy="2628000"/>
          </a:xfrm>
        </p:spPr>
        <p:txBody>
          <a:bodyPr anchor="b" anchorCtr="0"/>
          <a:lstStyle>
            <a:lvl1pPr>
              <a:defRPr sz="17000">
                <a:solidFill>
                  <a:schemeClr val="bg1"/>
                </a:solidFill>
                <a:latin typeface="+mj-lt"/>
              </a:defRPr>
            </a:lvl1pPr>
          </a:lstStyle>
          <a:p>
            <a:pPr lvl="0"/>
            <a:r>
              <a:rPr lang="en-GB"/>
              <a:t>#</a:t>
            </a:r>
            <a:endParaRPr lang="en-US"/>
          </a:p>
        </p:txBody>
      </p:sp>
      <p:sp>
        <p:nvSpPr>
          <p:cNvPr id="8" name="Section number_2">
            <a:extLst>
              <a:ext uri="{FF2B5EF4-FFF2-40B4-BE49-F238E27FC236}">
                <a16:creationId xmlns:a16="http://schemas.microsoft.com/office/drawing/2014/main" id="{31B07981-9D94-744E-985A-A122888C3859}"/>
              </a:ext>
            </a:extLst>
          </p:cNvPr>
          <p:cNvSpPr>
            <a:spLocks noGrp="1"/>
          </p:cNvSpPr>
          <p:nvPr>
            <p:ph type="body" sz="quarter" idx="13" hasCustomPrompt="1"/>
          </p:nvPr>
        </p:nvSpPr>
        <p:spPr>
          <a:xfrm>
            <a:off x="4360862" y="1646432"/>
            <a:ext cx="2826000" cy="2628000"/>
          </a:xfrm>
        </p:spPr>
        <p:txBody>
          <a:bodyPr anchor="b" anchorCtr="0"/>
          <a:lstStyle>
            <a:lvl1pPr>
              <a:defRPr sz="17500">
                <a:solidFill>
                  <a:schemeClr val="bg1"/>
                </a:solidFill>
                <a:latin typeface="+mj-lt"/>
              </a:defRPr>
            </a:lvl1pPr>
          </a:lstStyle>
          <a:p>
            <a:pPr lvl="0"/>
            <a:r>
              <a:rPr lang="en-GB"/>
              <a:t>#</a:t>
            </a:r>
            <a:endParaRPr lang="en-US"/>
          </a:p>
        </p:txBody>
      </p:sp>
      <p:sp>
        <p:nvSpPr>
          <p:cNvPr id="2" name="Section number_1">
            <a:extLst>
              <a:ext uri="{FF2B5EF4-FFF2-40B4-BE49-F238E27FC236}">
                <a16:creationId xmlns:a16="http://schemas.microsoft.com/office/drawing/2014/main" id="{45AD32E3-F224-1FA9-09B2-63F496E35A20}"/>
              </a:ext>
            </a:extLst>
          </p:cNvPr>
          <p:cNvSpPr>
            <a:spLocks noGrp="1"/>
          </p:cNvSpPr>
          <p:nvPr>
            <p:ph type="title" hasCustomPrompt="1"/>
          </p:nvPr>
        </p:nvSpPr>
        <p:spPr>
          <a:xfrm>
            <a:off x="709615" y="1646432"/>
            <a:ext cx="2825438" cy="2627312"/>
          </a:xfrm>
        </p:spPr>
        <p:txBody>
          <a:bodyPr anchor="b"/>
          <a:lstStyle>
            <a:lvl1pPr>
              <a:defRPr sz="17500">
                <a:solidFill>
                  <a:schemeClr val="bg1"/>
                </a:solidFill>
                <a:latin typeface="+mj-lt"/>
              </a:defRPr>
            </a:lvl1pPr>
          </a:lstStyle>
          <a:p>
            <a:r>
              <a:rPr lang="en-GB"/>
              <a:t>#</a:t>
            </a:r>
          </a:p>
        </p:txBody>
      </p:sp>
    </p:spTree>
    <p:extLst>
      <p:ext uri="{BB962C8B-B14F-4D97-AF65-F5344CB8AC3E}">
        <p14:creationId xmlns:p14="http://schemas.microsoft.com/office/powerpoint/2010/main" val="419027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_placeholder">
            <a:extLst>
              <a:ext uri="{FF2B5EF4-FFF2-40B4-BE49-F238E27FC236}">
                <a16:creationId xmlns:a16="http://schemas.microsoft.com/office/drawing/2014/main" id="{26030C54-090F-F33D-08C2-6C6B01388FE7}"/>
              </a:ext>
            </a:extLst>
          </p:cNvPr>
          <p:cNvSpPr>
            <a:spLocks noGrp="1"/>
          </p:cNvSpPr>
          <p:nvPr>
            <p:ph type="sldNum" sz="quarter" idx="4"/>
          </p:nvPr>
        </p:nvSpPr>
        <p:spPr>
          <a:xfrm>
            <a:off x="9834562" y="6356350"/>
            <a:ext cx="1646237" cy="144000"/>
          </a:xfrm>
          <a:prstGeom prst="rect">
            <a:avLst/>
          </a:prstGeom>
        </p:spPr>
        <p:txBody>
          <a:bodyPr vert="horz" lIns="0" tIns="0" rIns="0" bIns="0" rtlCol="0" anchor="t" anchorCtr="0"/>
          <a:lstStyle>
            <a:lvl1pPr algn="r">
              <a:defRPr sz="800" b="0" i="0">
                <a:solidFill>
                  <a:schemeClr val="tx1"/>
                </a:solidFill>
                <a:latin typeface="HelveticaNeueLT Pro 55 Roman" panose="020B0604020202020204" pitchFamily="34" charset="77"/>
              </a:defRPr>
            </a:lvl1pPr>
          </a:lstStyle>
          <a:p>
            <a:fld id="{AF8BC7C4-2EE5-4766-9C46-468AF9ADDA1F}" type="slidenum">
              <a:rPr lang="en-GB" smtClean="0"/>
              <a:pPr/>
              <a:t>‹#›</a:t>
            </a:fld>
            <a:endParaRPr lang="en-GB"/>
          </a:p>
        </p:txBody>
      </p:sp>
      <p:sp>
        <p:nvSpPr>
          <p:cNvPr id="4" name="Date_placeholder">
            <a:extLst>
              <a:ext uri="{FF2B5EF4-FFF2-40B4-BE49-F238E27FC236}">
                <a16:creationId xmlns:a16="http://schemas.microsoft.com/office/drawing/2014/main" id="{C16C1251-CFC0-A6BD-3407-413E0683A772}"/>
              </a:ext>
            </a:extLst>
          </p:cNvPr>
          <p:cNvSpPr>
            <a:spLocks noGrp="1"/>
          </p:cNvSpPr>
          <p:nvPr>
            <p:ph type="dt" sz="half" idx="2"/>
          </p:nvPr>
        </p:nvSpPr>
        <p:spPr>
          <a:xfrm>
            <a:off x="6184900" y="7036493"/>
            <a:ext cx="1739630" cy="144000"/>
          </a:xfrm>
          <a:prstGeom prst="rect">
            <a:avLst/>
          </a:prstGeom>
        </p:spPr>
        <p:txBody>
          <a:bodyPr vert="horz" lIns="0" tIns="0" rIns="0" bIns="0" rtlCol="0" anchor="t" anchorCtr="0"/>
          <a:lstStyle>
            <a:lvl1pPr algn="l">
              <a:defRPr sz="800" b="0" i="0">
                <a:solidFill>
                  <a:schemeClr val="tx1"/>
                </a:solidFill>
                <a:latin typeface="HelveticaNeueLT Pro 55 Roman" panose="020B0604020202020204" pitchFamily="34" charset="77"/>
              </a:defRPr>
            </a:lvl1pPr>
          </a:lstStyle>
          <a:p>
            <a:endParaRPr lang="en-GB"/>
          </a:p>
        </p:txBody>
      </p:sp>
      <p:sp>
        <p:nvSpPr>
          <p:cNvPr id="5" name="Footer_placeholder">
            <a:extLst>
              <a:ext uri="{FF2B5EF4-FFF2-40B4-BE49-F238E27FC236}">
                <a16:creationId xmlns:a16="http://schemas.microsoft.com/office/drawing/2014/main" id="{3FA57EE7-92EA-92E4-BE6F-C737360D62C3}"/>
              </a:ext>
            </a:extLst>
          </p:cNvPr>
          <p:cNvSpPr>
            <a:spLocks noGrp="1"/>
          </p:cNvSpPr>
          <p:nvPr>
            <p:ph type="ftr" sz="quarter" idx="3"/>
          </p:nvPr>
        </p:nvSpPr>
        <p:spPr>
          <a:xfrm>
            <a:off x="2535237" y="6404991"/>
            <a:ext cx="3470275" cy="144000"/>
          </a:xfrm>
          <a:prstGeom prst="rect">
            <a:avLst/>
          </a:prstGeom>
        </p:spPr>
        <p:txBody>
          <a:bodyPr vert="horz" lIns="0" tIns="0" rIns="0" bIns="0" rtlCol="0" anchor="t" anchorCtr="0"/>
          <a:lstStyle>
            <a:lvl1pPr algn="l">
              <a:defRPr sz="800" b="0" i="0">
                <a:solidFill>
                  <a:schemeClr val="tx1"/>
                </a:solidFill>
                <a:latin typeface="HelveticaNeueLT Pro 55 Roman" panose="020B0604020202020204" pitchFamily="34" charset="77"/>
              </a:defRPr>
            </a:lvl1pPr>
          </a:lstStyle>
          <a:p>
            <a:pPr>
              <a:tabLst>
                <a:tab pos="1814513" algn="l"/>
              </a:tabLst>
            </a:pPr>
            <a:endParaRPr lang="en-GB"/>
          </a:p>
        </p:txBody>
      </p:sp>
      <p:sp>
        <p:nvSpPr>
          <p:cNvPr id="3" name="Text_placeholder">
            <a:extLst>
              <a:ext uri="{FF2B5EF4-FFF2-40B4-BE49-F238E27FC236}">
                <a16:creationId xmlns:a16="http://schemas.microsoft.com/office/drawing/2014/main" id="{2498B601-38A4-C393-4424-E9CB30D6270C}"/>
              </a:ext>
            </a:extLst>
          </p:cNvPr>
          <p:cNvSpPr>
            <a:spLocks noGrp="1"/>
          </p:cNvSpPr>
          <p:nvPr>
            <p:ph type="body" idx="1"/>
          </p:nvPr>
        </p:nvSpPr>
        <p:spPr>
          <a:xfrm>
            <a:off x="709614" y="1646239"/>
            <a:ext cx="10771186" cy="4530724"/>
          </a:xfrm>
          <a:prstGeom prst="rect">
            <a:avLst/>
          </a:prstGeom>
        </p:spPr>
        <p:txBody>
          <a:bodyPr vert="horz" lIns="0" tIns="0" rIns="0" bIns="0" rtlCol="0">
            <a:noAutofit/>
          </a:bodyPr>
          <a:lstStyle/>
          <a:p>
            <a:pPr lvl="0"/>
            <a:r>
              <a:rPr lang="en-GB"/>
              <a:t>Click to edit Master text styles. </a:t>
            </a:r>
            <a:br>
              <a:rPr lang="en-GB"/>
            </a:br>
            <a:r>
              <a:rPr lang="en-GB"/>
              <a:t>When pasting copy from other slides, be sure to right-click and choose ‘Keep text only’. </a:t>
            </a:r>
          </a:p>
          <a:p>
            <a:pPr lvl="1"/>
            <a:r>
              <a:rPr lang="en-GB"/>
              <a:t>Second level</a:t>
            </a:r>
          </a:p>
          <a:p>
            <a:pPr lvl="2"/>
            <a:r>
              <a:rPr lang="en-GB"/>
              <a:t>Third level</a:t>
            </a:r>
          </a:p>
          <a:p>
            <a:pPr lvl="3"/>
            <a:r>
              <a:rPr lang="en-GB"/>
              <a:t>Fourth level</a:t>
            </a:r>
          </a:p>
          <a:p>
            <a:pPr lvl="4"/>
            <a:r>
              <a:rPr lang="en-GB"/>
              <a:t>Fifth level</a:t>
            </a:r>
          </a:p>
        </p:txBody>
      </p:sp>
      <p:sp>
        <p:nvSpPr>
          <p:cNvPr id="2" name="Title_placeholder">
            <a:extLst>
              <a:ext uri="{FF2B5EF4-FFF2-40B4-BE49-F238E27FC236}">
                <a16:creationId xmlns:a16="http://schemas.microsoft.com/office/drawing/2014/main" id="{1F52B4DD-4C2E-CB96-07DF-9B5F6937C7E9}"/>
              </a:ext>
            </a:extLst>
          </p:cNvPr>
          <p:cNvSpPr>
            <a:spLocks noGrp="1"/>
          </p:cNvSpPr>
          <p:nvPr>
            <p:ph type="title"/>
          </p:nvPr>
        </p:nvSpPr>
        <p:spPr>
          <a:xfrm>
            <a:off x="709614" y="709613"/>
            <a:ext cx="10771186" cy="757237"/>
          </a:xfrm>
          <a:prstGeom prst="rect">
            <a:avLst/>
          </a:prstGeom>
        </p:spPr>
        <p:txBody>
          <a:bodyPr vert="horz" lIns="0" tIns="0" rIns="0" bIns="0" rtlCol="0" anchor="t" anchorCtr="0">
            <a:noAutofit/>
          </a:bodyPr>
          <a:lstStyle/>
          <a:p>
            <a:r>
              <a:rPr lang="en-GB"/>
              <a:t>Click to edit title style</a:t>
            </a:r>
          </a:p>
        </p:txBody>
      </p:sp>
    </p:spTree>
    <p:extLst>
      <p:ext uri="{BB962C8B-B14F-4D97-AF65-F5344CB8AC3E}">
        <p14:creationId xmlns:p14="http://schemas.microsoft.com/office/powerpoint/2010/main" val="39012813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3" r:id="rId3"/>
    <p:sldLayoutId id="2147483673" r:id="rId4"/>
    <p:sldLayoutId id="2147483662" r:id="rId5"/>
    <p:sldLayoutId id="2147483674" r:id="rId6"/>
    <p:sldLayoutId id="2147483682" r:id="rId7"/>
    <p:sldLayoutId id="2147483663" r:id="rId8"/>
    <p:sldLayoutId id="2147483675" r:id="rId9"/>
    <p:sldLayoutId id="2147483676" r:id="rId10"/>
    <p:sldLayoutId id="2147483684" r:id="rId11"/>
    <p:sldLayoutId id="2147483677" r:id="rId12"/>
    <p:sldLayoutId id="2147483678" r:id="rId13"/>
    <p:sldLayoutId id="2147483685" r:id="rId14"/>
    <p:sldLayoutId id="2147483679" r:id="rId15"/>
    <p:sldLayoutId id="2147483681" r:id="rId16"/>
    <p:sldLayoutId id="2147483686" r:id="rId17"/>
    <p:sldLayoutId id="2147483687" r:id="rId18"/>
    <p:sldLayoutId id="2147483664" r:id="rId19"/>
    <p:sldLayoutId id="2147483665" r:id="rId20"/>
    <p:sldLayoutId id="2147483688" r:id="rId21"/>
    <p:sldLayoutId id="2147483692" r:id="rId22"/>
    <p:sldLayoutId id="2147483689" r:id="rId23"/>
    <p:sldLayoutId id="2147483690" r:id="rId24"/>
    <p:sldLayoutId id="2147483691" r:id="rId25"/>
    <p:sldLayoutId id="2147483666" r:id="rId26"/>
    <p:sldLayoutId id="2147483667" r:id="rId27"/>
    <p:sldLayoutId id="2147483668" r:id="rId28"/>
    <p:sldLayoutId id="2147483669" r:id="rId29"/>
    <p:sldLayoutId id="2147483670" r:id="rId30"/>
    <p:sldLayoutId id="2147483671" r:id="rId31"/>
  </p:sldLayoutIdLst>
  <p:hf hdr="0" dt="0"/>
  <p:txStyles>
    <p:titleStyle>
      <a:lvl1pPr algn="l" defTabSz="914400" rtl="0" eaLnBrk="1" latinLnBrk="0" hangingPunct="1">
        <a:lnSpc>
          <a:spcPct val="90000"/>
        </a:lnSpc>
        <a:spcBef>
          <a:spcPct val="0"/>
        </a:spcBef>
        <a:buNone/>
        <a:defRPr sz="5000" b="0" i="0" kern="1200">
          <a:solidFill>
            <a:schemeClr val="accent1"/>
          </a:solidFill>
          <a:latin typeface="HelveticaNeueLT Pro 55 Roman" panose="020B0604020202020204" pitchFamily="34" charset="77"/>
          <a:ea typeface="+mj-ea"/>
          <a:cs typeface="+mj-cs"/>
        </a:defRPr>
      </a:lvl1pPr>
    </p:titleStyle>
    <p:bodyStyle>
      <a:lvl1pPr marL="0" indent="0" algn="l" defTabSz="914400" rtl="0" eaLnBrk="1" latinLnBrk="0" hangingPunct="1">
        <a:lnSpc>
          <a:spcPct val="120000"/>
        </a:lnSpc>
        <a:spcBef>
          <a:spcPts val="1000"/>
        </a:spcBef>
        <a:buFontTx/>
        <a:buNone/>
        <a:defRPr sz="1800" b="0" i="0" kern="1200">
          <a:solidFill>
            <a:schemeClr val="tx1"/>
          </a:solidFill>
          <a:latin typeface="HelveticaNeueLT Pro 55 Roman" panose="020B0604020202020204" pitchFamily="34" charset="77"/>
          <a:ea typeface="+mn-ea"/>
          <a:cs typeface="+mn-cs"/>
        </a:defRPr>
      </a:lvl1pPr>
      <a:lvl2pPr marL="0" indent="-900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elveticaNeueLT Pro 55 Roman" panose="020B0604020202020204" pitchFamily="34" charset="77"/>
          <a:ea typeface="+mn-ea"/>
          <a:cs typeface="+mn-cs"/>
        </a:defRPr>
      </a:lvl2pPr>
      <a:lvl3pPr marL="180000" indent="-900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elveticaNeueLT Pro 55 Roman" panose="020B0604020202020204" pitchFamily="34" charset="77"/>
          <a:ea typeface="+mn-ea"/>
          <a:cs typeface="+mn-cs"/>
        </a:defRPr>
      </a:lvl3pPr>
      <a:lvl4pPr marL="270000" indent="-900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elveticaNeueLT Pro 55 Roman" panose="020B0604020202020204" pitchFamily="34" charset="77"/>
          <a:ea typeface="+mn-ea"/>
          <a:cs typeface="+mn-cs"/>
        </a:defRPr>
      </a:lvl4pPr>
      <a:lvl5pPr marL="360000" indent="-900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elveticaNeueLT Pro 55 Roman"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9" userDrawn="1">
          <p15:clr>
            <a:srgbClr val="F26B43"/>
          </p15:clr>
        </p15:guide>
        <p15:guide id="30" pos="7680" userDrawn="1">
          <p15:clr>
            <a:srgbClr val="F26B43"/>
          </p15:clr>
        </p15:guide>
        <p15:guide id="31" pos="447" userDrawn="1">
          <p15:clr>
            <a:srgbClr val="F26B43"/>
          </p15:clr>
        </p15:guide>
        <p15:guide id="32" pos="1484" userDrawn="1">
          <p15:clr>
            <a:srgbClr val="F26B43"/>
          </p15:clr>
        </p15:guide>
        <p15:guide id="33" pos="1597" userDrawn="1">
          <p15:clr>
            <a:srgbClr val="F26B43"/>
          </p15:clr>
        </p15:guide>
        <p15:guide id="34" pos="2633" userDrawn="1">
          <p15:clr>
            <a:srgbClr val="F26B43"/>
          </p15:clr>
        </p15:guide>
        <p15:guide id="35" pos="2747" userDrawn="1">
          <p15:clr>
            <a:srgbClr val="F26B43"/>
          </p15:clr>
        </p15:guide>
        <p15:guide id="36" pos="3783" userDrawn="1">
          <p15:clr>
            <a:srgbClr val="F26B43"/>
          </p15:clr>
        </p15:guide>
        <p15:guide id="37" pos="3896" userDrawn="1">
          <p15:clr>
            <a:srgbClr val="F26B43"/>
          </p15:clr>
        </p15:guide>
        <p15:guide id="38" pos="4932" userDrawn="1">
          <p15:clr>
            <a:srgbClr val="F26B43"/>
          </p15:clr>
        </p15:guide>
        <p15:guide id="39" pos="5046" userDrawn="1">
          <p15:clr>
            <a:srgbClr val="F26B43"/>
          </p15:clr>
        </p15:guide>
        <p15:guide id="40" pos="6082" userDrawn="1">
          <p15:clr>
            <a:srgbClr val="F26B43"/>
          </p15:clr>
        </p15:guide>
        <p15:guide id="41" pos="6195" userDrawn="1">
          <p15:clr>
            <a:srgbClr val="F26B43"/>
          </p15:clr>
        </p15:guide>
        <p15:guide id="42" pos="7232" userDrawn="1">
          <p15:clr>
            <a:srgbClr val="F26B43"/>
          </p15:clr>
        </p15:guide>
        <p15:guide id="43" orient="horz" userDrawn="1">
          <p15:clr>
            <a:srgbClr val="F26B43"/>
          </p15:clr>
        </p15:guide>
        <p15:guide id="44" orient="horz" pos="4320" userDrawn="1">
          <p15:clr>
            <a:srgbClr val="F26B43"/>
          </p15:clr>
        </p15:guide>
        <p15:guide id="45" orient="horz" pos="447" userDrawn="1">
          <p15:clr>
            <a:srgbClr val="F26B43"/>
          </p15:clr>
        </p15:guide>
        <p15:guide id="46" orient="horz" pos="924" userDrawn="1">
          <p15:clr>
            <a:srgbClr val="F26B43"/>
          </p15:clr>
        </p15:guide>
        <p15:guide id="47" orient="horz" pos="1037" userDrawn="1">
          <p15:clr>
            <a:srgbClr val="F26B43"/>
          </p15:clr>
        </p15:guide>
        <p15:guide id="48" orient="horz" pos="1513" userDrawn="1">
          <p15:clr>
            <a:srgbClr val="F26B43"/>
          </p15:clr>
        </p15:guide>
        <p15:guide id="49" orient="horz" pos="1627" userDrawn="1">
          <p15:clr>
            <a:srgbClr val="F26B43"/>
          </p15:clr>
        </p15:guide>
        <p15:guide id="50" orient="horz" pos="2103" userDrawn="1">
          <p15:clr>
            <a:srgbClr val="F26B43"/>
          </p15:clr>
        </p15:guide>
        <p15:guide id="51" orient="horz" pos="2216" userDrawn="1">
          <p15:clr>
            <a:srgbClr val="F26B43"/>
          </p15:clr>
        </p15:guide>
        <p15:guide id="52" orient="horz" pos="2692" userDrawn="1">
          <p15:clr>
            <a:srgbClr val="F26B43"/>
          </p15:clr>
        </p15:guide>
        <p15:guide id="53" orient="horz" pos="2806" userDrawn="1">
          <p15:clr>
            <a:srgbClr val="F26B43"/>
          </p15:clr>
        </p15:guide>
        <p15:guide id="54" orient="horz" pos="3282" userDrawn="1">
          <p15:clr>
            <a:srgbClr val="F26B43"/>
          </p15:clr>
        </p15:guide>
        <p15:guide id="55" orient="horz" pos="3395" userDrawn="1">
          <p15:clr>
            <a:srgbClr val="F26B43"/>
          </p15:clr>
        </p15:guide>
        <p15:guide id="56" orient="horz" pos="38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hyperlink" Target="https://www.designcouncil.org.uk/our-work/projects-partnerships/design-codes/"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hyperlink" Target="https://www.gov.uk/government/organisations/office-for-plac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50.jpeg"/><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26.xml"/><Relationship Id="rId5" Type="http://schemas.openxmlformats.org/officeDocument/2006/relationships/image" Target="../media/image56.jpeg"/><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gov.uk/government/publications/national-planning-policy-framework--2"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hyperlink" Target="https://www.gov.uk/government/publications/national-model-design-code" TargetMode="External"/><Relationship Id="rId5" Type="http://schemas.openxmlformats.org/officeDocument/2006/relationships/hyperlink" Target="https://www.gov.uk/government/organisations/office-for-place" TargetMode="External"/><Relationship Id="rId4" Type="http://schemas.openxmlformats.org/officeDocument/2006/relationships/hyperlink" Target="https://www.designcouncil.org.uk/our-work/projects-partnerships/design-codes/#:~:text=They%20are%20a%20set%20of,Enhancing%20local%20charact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national-planning-policy-framework--2#full-publication-update-history" TargetMode="External"/><Relationship Id="rId2" Type="http://schemas.openxmlformats.org/officeDocument/2006/relationships/hyperlink" Target="https://www.gov.uk/government/publications/national-model-design-code"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B9E8-1A16-6A44-BB54-EC437C1F17C4}"/>
              </a:ext>
            </a:extLst>
          </p:cNvPr>
          <p:cNvSpPr>
            <a:spLocks noGrp="1"/>
          </p:cNvSpPr>
          <p:nvPr>
            <p:ph type="title"/>
          </p:nvPr>
        </p:nvSpPr>
        <p:spPr/>
        <p:txBody>
          <a:bodyPr/>
          <a:lstStyle/>
          <a:p>
            <a:r>
              <a:rPr lang="en-US" dirty="0">
                <a:latin typeface="HelveticaNeueLT Pro 55 Roman" panose="020B0604020202020204" pitchFamily="34" charset="0"/>
                <a:cs typeface="Arial" panose="020B0604020202020204" pitchFamily="34" charset="0"/>
              </a:rPr>
              <a:t>Why code – reasons, </a:t>
            </a:r>
            <a:br>
              <a:rPr lang="en-US" dirty="0">
                <a:latin typeface="HelveticaNeueLT Pro 55 Roman" panose="020B0604020202020204" pitchFamily="34" charset="0"/>
                <a:cs typeface="Arial" panose="020B0604020202020204" pitchFamily="34" charset="0"/>
              </a:rPr>
            </a:br>
            <a:r>
              <a:rPr lang="en-US" dirty="0">
                <a:latin typeface="HelveticaNeueLT Pro 55 Roman" panose="020B0604020202020204" pitchFamily="34" charset="0"/>
                <a:cs typeface="Arial" panose="020B0604020202020204" pitchFamily="34" charset="0"/>
              </a:rPr>
              <a:t>motivation and impact</a:t>
            </a:r>
          </a:p>
        </p:txBody>
      </p:sp>
      <p:sp>
        <p:nvSpPr>
          <p:cNvPr id="3" name="Text Placeholder 2">
            <a:extLst>
              <a:ext uri="{FF2B5EF4-FFF2-40B4-BE49-F238E27FC236}">
                <a16:creationId xmlns:a16="http://schemas.microsoft.com/office/drawing/2014/main" id="{591D9267-21CF-6D47-AD2A-F1FF5618B916}"/>
              </a:ext>
            </a:extLst>
          </p:cNvPr>
          <p:cNvSpPr>
            <a:spLocks noGrp="1"/>
          </p:cNvSpPr>
          <p:nvPr>
            <p:ph type="body" idx="1"/>
          </p:nvPr>
        </p:nvSpPr>
        <p:spPr/>
        <p:txBody>
          <a:bodyPr/>
          <a:lstStyle/>
          <a:p>
            <a:r>
              <a:rPr lang="en-US" dirty="0">
                <a:latin typeface="HelveticaNeueLT Pro 55 Roman" panose="020B0604020202020204" pitchFamily="34" charset="0"/>
                <a:cs typeface="Arial" panose="020B0604020202020204" pitchFamily="34" charset="0"/>
              </a:rPr>
              <a:t>Introductory information for presenting teams</a:t>
            </a:r>
          </a:p>
        </p:txBody>
      </p:sp>
      <p:sp>
        <p:nvSpPr>
          <p:cNvPr id="5" name="Slide Number Placeholder 4">
            <a:extLst>
              <a:ext uri="{FF2B5EF4-FFF2-40B4-BE49-F238E27FC236}">
                <a16:creationId xmlns:a16="http://schemas.microsoft.com/office/drawing/2014/main" id="{DE88F941-B18A-BA4E-A6C9-0727F96CCF33}"/>
              </a:ext>
            </a:extLst>
          </p:cNvPr>
          <p:cNvSpPr>
            <a:spLocks noGrp="1"/>
          </p:cNvSpPr>
          <p:nvPr>
            <p:ph type="sldNum" sz="quarter" idx="12"/>
          </p:nvPr>
        </p:nvSpPr>
        <p:spPr/>
        <p:txBody>
          <a:bodyPr/>
          <a:lstStyle/>
          <a:p>
            <a:fld id="{AF8BC7C4-2EE5-4766-9C46-468AF9ADDA1F}" type="slidenum">
              <a:rPr lang="en-GB" smtClean="0"/>
              <a:pPr/>
              <a:t>1</a:t>
            </a:fld>
            <a:endParaRPr lang="en-GB" dirty="0"/>
          </a:p>
        </p:txBody>
      </p:sp>
      <p:pic>
        <p:nvPicPr>
          <p:cNvPr id="7" name="Picture 6" descr="Logo&#10;&#10;Description automatically generated with medium confidence">
            <a:extLst>
              <a:ext uri="{FF2B5EF4-FFF2-40B4-BE49-F238E27FC236}">
                <a16:creationId xmlns:a16="http://schemas.microsoft.com/office/drawing/2014/main" id="{B8A318B7-7391-0866-5522-530DF7426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5992" y="0"/>
            <a:ext cx="709613" cy="709613"/>
          </a:xfrm>
          <a:prstGeom prst="rect">
            <a:avLst/>
          </a:prstGeom>
        </p:spPr>
      </p:pic>
      <p:sp>
        <p:nvSpPr>
          <p:cNvPr id="9" name="Rectangle 8">
            <a:extLst>
              <a:ext uri="{FF2B5EF4-FFF2-40B4-BE49-F238E27FC236}">
                <a16:creationId xmlns:a16="http://schemas.microsoft.com/office/drawing/2014/main" id="{106E64A6-156A-52CD-F8FB-F305E485F720}"/>
              </a:ext>
            </a:extLst>
          </p:cNvPr>
          <p:cNvSpPr/>
          <p:nvPr/>
        </p:nvSpPr>
        <p:spPr>
          <a:xfrm>
            <a:off x="0" y="6146800"/>
            <a:ext cx="1913021" cy="711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NeueLT Pro 55 Roman" panose="020B0604020202020204" pitchFamily="34" charset="77"/>
            </a:endParaRPr>
          </a:p>
        </p:txBody>
      </p:sp>
    </p:spTree>
    <p:extLst>
      <p:ext uri="{BB962C8B-B14F-4D97-AF65-F5344CB8AC3E}">
        <p14:creationId xmlns:p14="http://schemas.microsoft.com/office/powerpoint/2010/main" val="791900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 map, text&#10;&#10;Description automatically generated">
            <a:extLst>
              <a:ext uri="{FF2B5EF4-FFF2-40B4-BE49-F238E27FC236}">
                <a16:creationId xmlns:a16="http://schemas.microsoft.com/office/drawing/2014/main" id="{FD5AF16A-11E8-879A-55C9-168119FD3F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075" y="1542541"/>
            <a:ext cx="6418273" cy="3969730"/>
          </a:xfrm>
          <a:prstGeom prst="rect">
            <a:avLst/>
          </a:prstGeom>
        </p:spPr>
      </p:pic>
      <p:sp>
        <p:nvSpPr>
          <p:cNvPr id="15" name="Text Placeholder 14">
            <a:extLst>
              <a:ext uri="{FF2B5EF4-FFF2-40B4-BE49-F238E27FC236}">
                <a16:creationId xmlns:a16="http://schemas.microsoft.com/office/drawing/2014/main" id="{A3EF653E-9CCE-FBBE-7D5F-055AD2D88C62}"/>
              </a:ext>
            </a:extLst>
          </p:cNvPr>
          <p:cNvSpPr>
            <a:spLocks noGrp="1"/>
          </p:cNvSpPr>
          <p:nvPr>
            <p:ph type="body" idx="1"/>
          </p:nvPr>
        </p:nvSpPr>
        <p:spPr>
          <a:xfrm>
            <a:off x="1009398" y="1392409"/>
            <a:ext cx="3640661" cy="2727220"/>
          </a:xfrm>
        </p:spPr>
        <p:txBody>
          <a:bodyPr numCol="1" spcCol="216000"/>
          <a:lstStyle/>
          <a:p>
            <a:pPr marL="0" indent="0">
              <a:buNone/>
            </a:pPr>
            <a:r>
              <a:rPr lang="en-GB" sz="1600" dirty="0">
                <a:latin typeface="HelveticaNeueLT Pro 55 Roman" panose="020B0604020202020204" pitchFamily="34" charset="0"/>
                <a:cs typeface="Arial" panose="020B0604020202020204" pitchFamily="34" charset="0"/>
              </a:rPr>
              <a:t>Design codes provide a framework for creating healthy, safe, green, environmentally responsive, sustainable and distinctive places, with a consistent and high-quality standard of design. </a:t>
            </a:r>
          </a:p>
          <a:p>
            <a:pPr marL="0" indent="0">
              <a:buNone/>
            </a:pPr>
            <a:endParaRPr lang="en-GB" sz="1600" dirty="0">
              <a:latin typeface="HelveticaNeueLT Pro 55 Roman" panose="020B0604020202020204" pitchFamily="34" charset="0"/>
              <a:cs typeface="Arial" panose="020B0604020202020204" pitchFamily="34" charset="0"/>
            </a:endParaRPr>
          </a:p>
          <a:p>
            <a:pPr marL="0" indent="0">
              <a:buNone/>
            </a:pPr>
            <a:r>
              <a:rPr lang="en-GB" sz="1600" dirty="0">
                <a:latin typeface="HelveticaNeueLT Pro 55 Roman" panose="020B0604020202020204" pitchFamily="34" charset="0"/>
                <a:cs typeface="Arial" panose="020B0604020202020204" pitchFamily="34" charset="0"/>
              </a:rPr>
              <a:t>This can provide greater certainty for communities about the design of development and bring conversations about design to the start of the planning process, rather than the end. </a:t>
            </a:r>
          </a:p>
        </p:txBody>
      </p:sp>
      <p:sp>
        <p:nvSpPr>
          <p:cNvPr id="2" name="Slide Number Placeholder 1">
            <a:extLst>
              <a:ext uri="{FF2B5EF4-FFF2-40B4-BE49-F238E27FC236}">
                <a16:creationId xmlns:a16="http://schemas.microsoft.com/office/drawing/2014/main" id="{1B68FDC2-9687-CE9B-2FAB-71DD33D3FEB9}"/>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10</a:t>
            </a:fld>
            <a:endParaRPr lang="en-GB" dirty="0">
              <a:latin typeface="HelveticaNeueLT Pro 55 Roman"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F77EB4D-4FCF-CC05-25F1-F0A89E137C16}"/>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What is design code?</a:t>
            </a:r>
          </a:p>
          <a:p>
            <a:endParaRPr lang="en-GB" dirty="0">
              <a:latin typeface="HelveticaNeueLT Pro 55 Roman"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1A4507C-E19A-666A-3F42-2909883BC3DD}"/>
              </a:ext>
            </a:extLst>
          </p:cNvPr>
          <p:cNvSpPr txBox="1"/>
          <p:nvPr/>
        </p:nvSpPr>
        <p:spPr>
          <a:xfrm>
            <a:off x="1009397" y="4467613"/>
            <a:ext cx="3640661" cy="830997"/>
          </a:xfrm>
          <a:prstGeom prst="rect">
            <a:avLst/>
          </a:prstGeom>
          <a:noFill/>
        </p:spPr>
        <p:txBody>
          <a:bodyPr wrap="square">
            <a:spAutoFit/>
          </a:bodyPr>
          <a:lstStyle/>
          <a:p>
            <a:pPr marL="0" indent="0">
              <a:buNone/>
            </a:pPr>
            <a:r>
              <a:rPr lang="en-GB" sz="1200" i="1" dirty="0">
                <a:latin typeface="HelveticaNeueLT Pro 55 Roman" panose="020B0604020202020204" pitchFamily="34" charset="0"/>
                <a:cs typeface="Arial" panose="020B0604020202020204" pitchFamily="34" charset="0"/>
              </a:rPr>
              <a:t>National Model Design Code Part 1</a:t>
            </a:r>
          </a:p>
          <a:p>
            <a:pPr marL="0" indent="0">
              <a:buNone/>
            </a:pPr>
            <a:r>
              <a:rPr lang="en-GB" sz="1200" i="1" dirty="0">
                <a:latin typeface="HelveticaNeueLT Pro 55 Roman" panose="020B0604020202020204" pitchFamily="34" charset="0"/>
                <a:cs typeface="Arial" panose="020B0604020202020204" pitchFamily="34" charset="0"/>
              </a:rPr>
              <a:t>The Coding Process </a:t>
            </a:r>
          </a:p>
          <a:p>
            <a:pPr marL="0" indent="0">
              <a:buNone/>
            </a:pPr>
            <a:r>
              <a:rPr lang="en-GB" sz="1200" i="1" dirty="0">
                <a:latin typeface="HelveticaNeueLT Pro 55 Roman" panose="020B0604020202020204" pitchFamily="34" charset="0"/>
                <a:cs typeface="Arial" panose="020B0604020202020204" pitchFamily="34" charset="0"/>
              </a:rPr>
              <a:t>Department for Levelling Up,</a:t>
            </a:r>
          </a:p>
          <a:p>
            <a:pPr marL="0" indent="0">
              <a:buNone/>
            </a:pPr>
            <a:r>
              <a:rPr lang="en-GB" sz="1200" i="1" dirty="0">
                <a:latin typeface="HelveticaNeueLT Pro 55 Roman" panose="020B0604020202020204" pitchFamily="34" charset="0"/>
                <a:cs typeface="Arial" panose="020B0604020202020204" pitchFamily="34" charset="0"/>
              </a:rPr>
              <a:t>Housing &amp; Communities (DLuHC)</a:t>
            </a:r>
            <a:endParaRPr lang="en-GB" sz="1200" i="1" dirty="0">
              <a:effectLst/>
              <a:latin typeface="HelveticaNeueLT Pro 55 Roman" panose="020B0604020202020204" pitchFamily="34" charset="0"/>
              <a:cs typeface="Arial" panose="020B0604020202020204" pitchFamily="34" charset="0"/>
            </a:endParaRPr>
          </a:p>
        </p:txBody>
      </p:sp>
      <p:sp>
        <p:nvSpPr>
          <p:cNvPr id="6" name="Footer Placeholder 2">
            <a:extLst>
              <a:ext uri="{FF2B5EF4-FFF2-40B4-BE49-F238E27FC236}">
                <a16:creationId xmlns:a16="http://schemas.microsoft.com/office/drawing/2014/main" id="{9C958BC7-235E-A460-1789-8F0ED7F52DF6}"/>
              </a:ext>
            </a:extLst>
          </p:cNvPr>
          <p:cNvSpPr txBox="1">
            <a:spLocks/>
          </p:cNvSpPr>
          <p:nvPr/>
        </p:nvSpPr>
        <p:spPr>
          <a:xfrm>
            <a:off x="5646737" y="6372207"/>
            <a:ext cx="898525" cy="144000"/>
          </a:xfrm>
          <a:prstGeom prst="rect">
            <a:avLst/>
          </a:prstGeom>
        </p:spPr>
        <p:txBody>
          <a:bodyPr vert="horz" lIns="0" tIns="0" rIns="0" bIns="0" rtlCol="0" anchor="t" anchorCtr="0"/>
          <a:lstStyle>
            <a:defPPr>
              <a:defRPr lang="en-US"/>
            </a:defPPr>
            <a:lvl1pPr marL="0" algn="l" defTabSz="914400" rtl="0" eaLnBrk="1" latinLnBrk="0" hangingPunct="1">
              <a:defRPr sz="800" b="0" i="0" kern="1200">
                <a:solidFill>
                  <a:schemeClr val="tx1"/>
                </a:solidFill>
                <a:latin typeface="HelveticaNeueLT Pro 55 Roman" panose="020B06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HelveticaNeueLT Pro 55 Roman" panose="020B0604020202020204" pitchFamily="34" charset="0"/>
                <a:cs typeface="Arial" panose="020B0604020202020204" pitchFamily="34" charset="0"/>
              </a:rPr>
              <a:t>Image: </a:t>
            </a:r>
            <a:r>
              <a:rPr lang="en-GB" dirty="0" err="1">
                <a:latin typeface="HelveticaNeueLT Pro 55 Roman" panose="020B0604020202020204" pitchFamily="34" charset="0"/>
                <a:cs typeface="Arial" panose="020B0604020202020204" pitchFamily="34" charset="0"/>
              </a:rPr>
              <a:t>DesigneLtd</a:t>
            </a:r>
            <a:endParaRPr lang="en-GB" dirty="0">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472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F92947-2690-6D03-7A24-09818B9E4526}"/>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11</a:t>
            </a:fld>
            <a:endParaRPr lang="en-GB" dirty="0">
              <a:latin typeface="HelveticaNeueLT Pro 55 Roman"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E465F59E-8C6A-4BE6-18E0-38BB295227D0}"/>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What is design code?</a:t>
            </a:r>
          </a:p>
          <a:p>
            <a:endParaRPr lang="en-GB" dirty="0">
              <a:latin typeface="HelveticaNeueLT Pro 55 Roman"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38ACAEE-B338-5849-8214-70C247C626BB}"/>
              </a:ext>
            </a:extLst>
          </p:cNvPr>
          <p:cNvSpPr txBox="1"/>
          <p:nvPr/>
        </p:nvSpPr>
        <p:spPr>
          <a:xfrm>
            <a:off x="764671" y="3174268"/>
            <a:ext cx="4576763" cy="3098797"/>
          </a:xfrm>
          <a:prstGeom prst="rect">
            <a:avLst/>
          </a:prstGeom>
          <a:noFill/>
        </p:spPr>
        <p:txBody>
          <a:bodyPr wrap="square">
            <a:spAutoFit/>
          </a:bodyPr>
          <a:lstStyle/>
          <a:p>
            <a:r>
              <a:rPr lang="en-GB" sz="1600" dirty="0">
                <a:latin typeface="HelveticaNeueLT Pro 55 Roman" panose="020B0604020202020204" pitchFamily="34" charset="0"/>
                <a:cs typeface="Arial" panose="020B0604020202020204" pitchFamily="34" charset="0"/>
              </a:rPr>
              <a:t>A design code, in contrast, is:</a:t>
            </a:r>
          </a:p>
          <a:p>
            <a:pPr marL="742950" lvl="1" indent="-285750">
              <a:buFont typeface="Arial" panose="020B0604020202020204" pitchFamily="34" charset="0"/>
              <a:buChar char="•"/>
            </a:pPr>
            <a:r>
              <a:rPr lang="en-GB" sz="1600" dirty="0">
                <a:latin typeface="HelveticaNeueLT Pro 55 Roman" panose="020B0604020202020204" pitchFamily="34" charset="0"/>
                <a:cs typeface="Arial" panose="020B0604020202020204" pitchFamily="34" charset="0"/>
              </a:rPr>
              <a:t>Binary (has yes/no answers)</a:t>
            </a:r>
          </a:p>
          <a:p>
            <a:pPr marL="742950" lvl="1" indent="-285750">
              <a:buFont typeface="Arial" panose="020B0604020202020204" pitchFamily="34" charset="0"/>
              <a:buChar char="•"/>
            </a:pPr>
            <a:r>
              <a:rPr lang="en-GB" sz="1600" dirty="0">
                <a:latin typeface="HelveticaNeueLT Pro 55 Roman" panose="020B0604020202020204" pitchFamily="34" charset="0"/>
                <a:cs typeface="Arial" panose="020B0604020202020204" pitchFamily="34" charset="0"/>
              </a:rPr>
              <a:t>Decisive (‘must’ rather than ‘should’)</a:t>
            </a:r>
          </a:p>
          <a:p>
            <a:pPr marL="742950" lvl="1" indent="-285750">
              <a:buFont typeface="Arial" panose="020B0604020202020204" pitchFamily="34" charset="0"/>
              <a:buChar char="•"/>
            </a:pPr>
            <a:r>
              <a:rPr lang="en-GB" sz="1600" dirty="0">
                <a:latin typeface="HelveticaNeueLT Pro 55 Roman" panose="020B0604020202020204" pitchFamily="34" charset="0"/>
                <a:cs typeface="Arial" panose="020B0604020202020204" pitchFamily="34" charset="0"/>
              </a:rPr>
              <a:t>Focussed on key policy areas</a:t>
            </a:r>
          </a:p>
          <a:p>
            <a:pPr marL="742950" lvl="1" indent="-285750">
              <a:buFont typeface="Arial" panose="020B0604020202020204" pitchFamily="34" charset="0"/>
              <a:buChar char="•"/>
            </a:pPr>
            <a:r>
              <a:rPr lang="en-GB" sz="1600" dirty="0">
                <a:latin typeface="HelveticaNeueLT Pro 55 Roman" panose="020B0604020202020204" pitchFamily="34" charset="0"/>
                <a:cs typeface="Arial" panose="020B0604020202020204" pitchFamily="34" charset="0"/>
              </a:rPr>
              <a:t>Responsive to localities</a:t>
            </a:r>
          </a:p>
          <a:p>
            <a:pPr marL="742950" lvl="1" indent="-285750">
              <a:buFont typeface="Arial" panose="020B0604020202020204" pitchFamily="34" charset="0"/>
              <a:buChar char="•"/>
            </a:pPr>
            <a:r>
              <a:rPr lang="en-GB" sz="1600" dirty="0">
                <a:latin typeface="HelveticaNeueLT Pro 55 Roman" panose="020B0604020202020204" pitchFamily="34" charset="0"/>
                <a:cs typeface="Arial" panose="020B0604020202020204" pitchFamily="34" charset="0"/>
              </a:rPr>
              <a:t>Derived locally</a:t>
            </a:r>
          </a:p>
          <a:p>
            <a:pPr marL="742950" lvl="1" indent="-285750">
              <a:buFont typeface="Arial" panose="020B0604020202020204" pitchFamily="34" charset="0"/>
              <a:buChar char="•"/>
            </a:pPr>
            <a:r>
              <a:rPr lang="en-GB" sz="1600" dirty="0">
                <a:latin typeface="HelveticaNeueLT Pro 55 Roman" panose="020B0604020202020204" pitchFamily="34" charset="0"/>
                <a:cs typeface="Arial" panose="020B0604020202020204" pitchFamily="34" charset="0"/>
              </a:rPr>
              <a:t>In support of the Local Plan</a:t>
            </a:r>
          </a:p>
          <a:p>
            <a:pPr>
              <a:lnSpc>
                <a:spcPct val="120000"/>
              </a:lnSpc>
              <a:spcBef>
                <a:spcPts val="1000"/>
              </a:spcBef>
            </a:pPr>
            <a:r>
              <a:rPr lang="en-GB" sz="1600" dirty="0">
                <a:latin typeface="HelveticaNeueLT Pro 55 Roman" panose="020B0604020202020204" pitchFamily="34" charset="0"/>
                <a:cs typeface="Arial" panose="020B0604020202020204" pitchFamily="34" charset="0"/>
              </a:rPr>
              <a:t>It provides the planning department with criteria to allow them to easily and confidently determine whether development proposals will deliver the vision for the area.</a:t>
            </a:r>
            <a:endParaRPr lang="en-GB" sz="1600" dirty="0">
              <a:solidFill>
                <a:schemeClr val="tx1"/>
              </a:solidFill>
              <a:latin typeface="HelveticaNeueLT Pro 55 Roman"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6AB77F0-E380-55ED-291D-DBC0F665D2AE}"/>
              </a:ext>
            </a:extLst>
          </p:cNvPr>
          <p:cNvSpPr txBox="1"/>
          <p:nvPr/>
        </p:nvSpPr>
        <p:spPr>
          <a:xfrm>
            <a:off x="6157911" y="807687"/>
            <a:ext cx="4576763" cy="756000"/>
          </a:xfrm>
          <a:prstGeom prst="rect">
            <a:avLst/>
          </a:prstGeom>
        </p:spPr>
        <p:txBody>
          <a:bodyPr vert="horz" lIns="0" tIns="0" rIns="0" bIns="0" rtlCol="0" anchor="b">
            <a:normAutofit/>
          </a:bodyPr>
          <a:lstStyle/>
          <a:p>
            <a:pPr>
              <a:lnSpc>
                <a:spcPct val="120000"/>
              </a:lnSpc>
              <a:spcBef>
                <a:spcPts val="1000"/>
              </a:spcBef>
            </a:pPr>
            <a:r>
              <a:rPr lang="en-GB" sz="1300" b="1" i="0" kern="1200" dirty="0">
                <a:latin typeface="HelveticaNeueLT Pro 55 Roman" panose="020B0604020202020204" pitchFamily="34" charset="0"/>
                <a:cs typeface="Arial" panose="020B0604020202020204" pitchFamily="34" charset="0"/>
              </a:rPr>
              <a:t>The Levelling Up and Regeneration Bill (LURB) seeks to require every planning authority to produce a design code for its area.</a:t>
            </a:r>
            <a:endParaRPr lang="en-GB" sz="1300" b="1" i="0" kern="1200" dirty="0">
              <a:solidFill>
                <a:schemeClr val="tx2"/>
              </a:solidFill>
              <a:latin typeface="HelveticaNeueLT Pro 55 Roman" panose="020B0604020202020204" pitchFamily="34" charset="0"/>
              <a:cs typeface="Arial" panose="020B0604020202020204" pitchFamily="34" charset="0"/>
            </a:endParaRPr>
          </a:p>
        </p:txBody>
      </p:sp>
      <p:pic>
        <p:nvPicPr>
          <p:cNvPr id="13" name="Picture Placeholder 8" descr="A close-up of a map&#10;&#10;Description automatically generated with low confidence">
            <a:extLst>
              <a:ext uri="{FF2B5EF4-FFF2-40B4-BE49-F238E27FC236}">
                <a16:creationId xmlns:a16="http://schemas.microsoft.com/office/drawing/2014/main" id="{F74863FB-9117-75F8-CE67-60BFE84DEE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8"/>
          <a:stretch/>
        </p:blipFill>
        <p:spPr>
          <a:xfrm>
            <a:off x="6157911" y="1771650"/>
            <a:ext cx="4738408" cy="4376737"/>
          </a:xfrm>
          <a:prstGeom prst="rect">
            <a:avLst/>
          </a:prstGeom>
          <a:noFill/>
        </p:spPr>
      </p:pic>
      <p:sp>
        <p:nvSpPr>
          <p:cNvPr id="14" name="TextBox 13">
            <a:extLst>
              <a:ext uri="{FF2B5EF4-FFF2-40B4-BE49-F238E27FC236}">
                <a16:creationId xmlns:a16="http://schemas.microsoft.com/office/drawing/2014/main" id="{8B639D46-5384-1B11-A95F-C0E5F0988A2D}"/>
              </a:ext>
            </a:extLst>
          </p:cNvPr>
          <p:cNvSpPr txBox="1"/>
          <p:nvPr/>
        </p:nvSpPr>
        <p:spPr>
          <a:xfrm>
            <a:off x="764671" y="670527"/>
            <a:ext cx="4738408" cy="2409378"/>
          </a:xfrm>
          <a:prstGeom prst="rect">
            <a:avLst/>
          </a:prstGeom>
          <a:noFill/>
        </p:spPr>
        <p:txBody>
          <a:bodyPr wrap="square">
            <a:spAutoFit/>
          </a:bodyPr>
          <a:lstStyle/>
          <a:p>
            <a:pPr>
              <a:lnSpc>
                <a:spcPct val="120000"/>
              </a:lnSpc>
              <a:spcBef>
                <a:spcPts val="1000"/>
              </a:spcBef>
            </a:pPr>
            <a:r>
              <a:rPr lang="en-GB" sz="2000" dirty="0">
                <a:solidFill>
                  <a:schemeClr val="accent1"/>
                </a:solidFill>
                <a:latin typeface="HelveticaNeueLT Pro 55 Roman" panose="020B0604020202020204" pitchFamily="34" charset="0"/>
                <a:cs typeface="Arial" panose="020B0604020202020204" pitchFamily="34" charset="0"/>
              </a:rPr>
              <a:t>D</a:t>
            </a:r>
            <a:r>
              <a:rPr lang="en-GB" sz="2000" dirty="0">
                <a:solidFill>
                  <a:schemeClr val="accent1"/>
                </a:solidFill>
                <a:effectLst/>
                <a:latin typeface="HelveticaNeueLT Pro 55 Roman" panose="020B0604020202020204" pitchFamily="34" charset="0"/>
                <a:cs typeface="Arial" panose="020B0604020202020204" pitchFamily="34" charset="0"/>
              </a:rPr>
              <a:t>esign codes and design guides are different.</a:t>
            </a:r>
            <a:endParaRPr lang="en-GB" sz="1600" dirty="0">
              <a:solidFill>
                <a:schemeClr val="accent1"/>
              </a:solidFill>
              <a:effectLst/>
              <a:latin typeface="HelveticaNeueLT Pro 55 Roman" panose="020B0604020202020204" pitchFamily="34" charset="0"/>
              <a:cs typeface="Arial" panose="020B0604020202020204" pitchFamily="34" charset="0"/>
            </a:endParaRPr>
          </a:p>
          <a:p>
            <a:pPr>
              <a:lnSpc>
                <a:spcPct val="120000"/>
              </a:lnSpc>
              <a:spcBef>
                <a:spcPts val="1000"/>
              </a:spcBef>
            </a:pPr>
            <a:r>
              <a:rPr lang="en-GB" sz="1600" dirty="0">
                <a:latin typeface="HelveticaNeueLT Pro 55 Roman" panose="020B0604020202020204" pitchFamily="34" charset="0"/>
                <a:cs typeface="Arial" panose="020B0604020202020204" pitchFamily="34" charset="0"/>
              </a:rPr>
              <a:t>A design guide provides guidance on good practice for the quality of new development by setting out a series of key design principles. It relies on flexibility and the Local Authorities' interpretation of good design.</a:t>
            </a:r>
            <a:endParaRPr lang="en-GB" sz="1600" dirty="0">
              <a:solidFill>
                <a:schemeClr val="tx1"/>
              </a:solidFill>
              <a:latin typeface="HelveticaNeueLT Pro 55 Roman"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2C9123C-E0A9-1248-33AC-B2104209C488}"/>
              </a:ext>
            </a:extLst>
          </p:cNvPr>
          <p:cNvSpPr txBox="1"/>
          <p:nvPr/>
        </p:nvSpPr>
        <p:spPr>
          <a:xfrm>
            <a:off x="6186490" y="6320627"/>
            <a:ext cx="4709829" cy="215444"/>
          </a:xfrm>
          <a:prstGeom prst="rect">
            <a:avLst/>
          </a:prstGeom>
          <a:noFill/>
        </p:spPr>
        <p:txBody>
          <a:bodyPr wrap="square">
            <a:spAutoFit/>
          </a:bodyPr>
          <a:lstStyle/>
          <a:p>
            <a:r>
              <a:rPr lang="en-GB" sz="800" dirty="0">
                <a:latin typeface="HelveticaNeueLT Pro 55 Roman" panose="020B0604020202020204" pitchFamily="34" charset="0"/>
                <a:cs typeface="Arial" panose="020B0604020202020204" pitchFamily="34" charset="0"/>
              </a:rPr>
              <a:t>Image: National Model Design Code</a:t>
            </a:r>
            <a:endParaRPr lang="en-GB" sz="800" dirty="0"/>
          </a:p>
        </p:txBody>
      </p:sp>
    </p:spTree>
    <p:extLst>
      <p:ext uri="{BB962C8B-B14F-4D97-AF65-F5344CB8AC3E}">
        <p14:creationId xmlns:p14="http://schemas.microsoft.com/office/powerpoint/2010/main" val="161381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420BF3-5CA9-10BD-F035-EE605CDE6854}"/>
              </a:ext>
            </a:extLst>
          </p:cNvPr>
          <p:cNvSpPr/>
          <p:nvPr/>
        </p:nvSpPr>
        <p:spPr>
          <a:xfrm>
            <a:off x="6184900" y="1488562"/>
            <a:ext cx="5295900" cy="3766574"/>
          </a:xfrm>
          <a:prstGeom prst="rect">
            <a:avLst/>
          </a:prstGeom>
          <a:solidFill>
            <a:srgbClr val="E8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NeueLT Pro 55 Roman" panose="020B0604020202020204" pitchFamily="34" charset="77"/>
            </a:endParaRPr>
          </a:p>
        </p:txBody>
      </p:sp>
      <p:pic>
        <p:nvPicPr>
          <p:cNvPr id="5" name="Picture 4" descr="A picture containing text, diagram, map&#10;&#10;Description automatically generated">
            <a:extLst>
              <a:ext uri="{FF2B5EF4-FFF2-40B4-BE49-F238E27FC236}">
                <a16:creationId xmlns:a16="http://schemas.microsoft.com/office/drawing/2014/main" id="{F9C8751E-FB3F-F140-C114-B5A40547EE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2331" y="1744944"/>
            <a:ext cx="4358163" cy="3368112"/>
          </a:xfrm>
          <a:prstGeom prst="rect">
            <a:avLst/>
          </a:prstGeom>
        </p:spPr>
      </p:pic>
      <p:sp>
        <p:nvSpPr>
          <p:cNvPr id="2" name="Slide Number Placeholder 1">
            <a:extLst>
              <a:ext uri="{FF2B5EF4-FFF2-40B4-BE49-F238E27FC236}">
                <a16:creationId xmlns:a16="http://schemas.microsoft.com/office/drawing/2014/main" id="{C1BC10DA-E773-2027-C677-08CCA842BBED}"/>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12</a:t>
            </a:fld>
            <a:endParaRPr lang="en-GB" dirty="0">
              <a:latin typeface="HelveticaNeueLT Pro 55 Roman"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CD79CDC-C478-0E1D-DEEA-C8DA36F533E6}"/>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What is design code?</a:t>
            </a:r>
          </a:p>
          <a:p>
            <a:endParaRPr lang="en-GB" dirty="0">
              <a:latin typeface="HelveticaNeueLT Pro 55 Roman"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3D7F91B-3C6A-ADDD-FEAD-4D149689F457}"/>
              </a:ext>
            </a:extLst>
          </p:cNvPr>
          <p:cNvSpPr txBox="1"/>
          <p:nvPr/>
        </p:nvSpPr>
        <p:spPr>
          <a:xfrm>
            <a:off x="711200" y="1411214"/>
            <a:ext cx="5008753" cy="4251933"/>
          </a:xfrm>
          <a:prstGeom prst="rect">
            <a:avLst/>
          </a:prstGeom>
          <a:noFill/>
        </p:spPr>
        <p:txBody>
          <a:bodyPr wrap="square">
            <a:spAutoFit/>
          </a:bodyPr>
          <a:lstStyle/>
          <a:p>
            <a:pPr>
              <a:lnSpc>
                <a:spcPct val="120000"/>
              </a:lnSpc>
              <a:spcBef>
                <a:spcPts val="1000"/>
              </a:spcBef>
            </a:pPr>
            <a:r>
              <a:rPr lang="en-GB" sz="1600" dirty="0">
                <a:latin typeface="HelveticaNeueLT Pro 55 Roman" panose="020B0604020202020204" pitchFamily="34" charset="0"/>
                <a:cs typeface="Arial" panose="020B0604020202020204" pitchFamily="34" charset="0"/>
              </a:rPr>
              <a:t>A design code</a:t>
            </a:r>
            <a:r>
              <a:rPr lang="en-GB" sz="1600" dirty="0">
                <a:solidFill>
                  <a:schemeClr val="tx1"/>
                </a:solidFill>
                <a:latin typeface="HelveticaNeueLT Pro 55 Roman" panose="020B0604020202020204" pitchFamily="34" charset="0"/>
                <a:cs typeface="Arial" panose="020B0604020202020204" pitchFamily="34" charset="0"/>
              </a:rPr>
              <a:t> can be prepared at different </a:t>
            </a:r>
            <a:r>
              <a:rPr lang="en-GB" sz="1600" dirty="0">
                <a:latin typeface="HelveticaNeueLT Pro 55 Roman" panose="020B0604020202020204" pitchFamily="34" charset="0"/>
                <a:cs typeface="Arial" panose="020B0604020202020204" pitchFamily="34" charset="0"/>
              </a:rPr>
              <a:t>spatial </a:t>
            </a:r>
            <a:r>
              <a:rPr lang="en-GB" sz="1600" dirty="0">
                <a:solidFill>
                  <a:schemeClr val="tx1"/>
                </a:solidFill>
                <a:latin typeface="HelveticaNeueLT Pro 55 Roman" panose="020B0604020202020204" pitchFamily="34" charset="0"/>
                <a:cs typeface="Arial" panose="020B0604020202020204" pitchFamily="34" charset="0"/>
              </a:rPr>
              <a:t>scales: </a:t>
            </a:r>
          </a:p>
          <a:p>
            <a:pPr marL="742950" lvl="1" indent="-285750">
              <a:lnSpc>
                <a:spcPct val="120000"/>
              </a:lnSpc>
              <a:spcBef>
                <a:spcPts val="1000"/>
              </a:spcBef>
              <a:buFont typeface="Arial" panose="020B0604020202020204" pitchFamily="34" charset="0"/>
              <a:buChar char="•"/>
            </a:pPr>
            <a:r>
              <a:rPr lang="en-GB" sz="1600" dirty="0">
                <a:solidFill>
                  <a:schemeClr val="tx1"/>
                </a:solidFill>
                <a:latin typeface="HelveticaNeueLT Pro 55 Roman" panose="020B0604020202020204" pitchFamily="34" charset="0"/>
                <a:cs typeface="Arial" panose="020B0604020202020204" pitchFamily="34" charset="0"/>
              </a:rPr>
              <a:t>Authority or district-wide</a:t>
            </a:r>
          </a:p>
          <a:p>
            <a:pPr marL="742950" lvl="1" indent="-285750">
              <a:lnSpc>
                <a:spcPct val="120000"/>
              </a:lnSpc>
              <a:spcBef>
                <a:spcPts val="1000"/>
              </a:spcBef>
              <a:buFont typeface="Arial" panose="020B0604020202020204" pitchFamily="34" charset="0"/>
              <a:buChar char="•"/>
            </a:pPr>
            <a:r>
              <a:rPr lang="en-GB" sz="1600" dirty="0">
                <a:solidFill>
                  <a:schemeClr val="tx1"/>
                </a:solidFill>
                <a:latin typeface="HelveticaNeueLT Pro 55 Roman" panose="020B0604020202020204" pitchFamily="34" charset="0"/>
                <a:cs typeface="Arial" panose="020B0604020202020204" pitchFamily="34" charset="0"/>
              </a:rPr>
              <a:t>Area-specific (town centre, neighbourhood plan area)</a:t>
            </a:r>
          </a:p>
          <a:p>
            <a:pPr marL="742950" lvl="1" indent="-285750">
              <a:lnSpc>
                <a:spcPct val="120000"/>
              </a:lnSpc>
              <a:spcBef>
                <a:spcPts val="1000"/>
              </a:spcBef>
              <a:buFont typeface="Arial" panose="020B0604020202020204" pitchFamily="34" charset="0"/>
              <a:buChar char="•"/>
            </a:pPr>
            <a:r>
              <a:rPr lang="en-GB" sz="1600" dirty="0">
                <a:solidFill>
                  <a:schemeClr val="tx1"/>
                </a:solidFill>
                <a:latin typeface="HelveticaNeueLT Pro 55 Roman" panose="020B0604020202020204" pitchFamily="34" charset="0"/>
                <a:cs typeface="Arial" panose="020B0604020202020204" pitchFamily="34" charset="0"/>
              </a:rPr>
              <a:t>Site specific (Masterplan</a:t>
            </a:r>
            <a:r>
              <a:rPr lang="en-GB" sz="1600" dirty="0">
                <a:latin typeface="HelveticaNeueLT Pro 55 Roman" panose="020B0604020202020204" pitchFamily="34" charset="0"/>
                <a:cs typeface="Arial" panose="020B0604020202020204" pitchFamily="34" charset="0"/>
              </a:rPr>
              <a:t>)</a:t>
            </a:r>
          </a:p>
          <a:p>
            <a:pPr>
              <a:lnSpc>
                <a:spcPct val="120000"/>
              </a:lnSpc>
              <a:spcBef>
                <a:spcPts val="1000"/>
              </a:spcBef>
            </a:pPr>
            <a:r>
              <a:rPr lang="en-GB" sz="1600" dirty="0">
                <a:latin typeface="HelveticaNeueLT Pro 55 Roman" panose="020B0604020202020204" pitchFamily="34" charset="0"/>
                <a:cs typeface="Arial" panose="020B0604020202020204" pitchFamily="34" charset="0"/>
              </a:rPr>
              <a:t>Different coding scales will affect the details of the elements you code for. </a:t>
            </a:r>
          </a:p>
          <a:p>
            <a:pPr>
              <a:lnSpc>
                <a:spcPct val="120000"/>
              </a:lnSpc>
              <a:spcBef>
                <a:spcPts val="1000"/>
              </a:spcBef>
            </a:pPr>
            <a:r>
              <a:rPr lang="en-GB" sz="1600" dirty="0">
                <a:latin typeface="HelveticaNeueLT Pro 55 Roman" panose="020B0604020202020204" pitchFamily="34" charset="0"/>
                <a:cs typeface="Arial" panose="020B0604020202020204" pitchFamily="34" charset="0"/>
              </a:rPr>
              <a:t>A design code is an opportunity to identify the key design challenges you face (at different spatial scales) and address these through clear design standards.</a:t>
            </a:r>
            <a:endParaRPr lang="en-GB" sz="1600" dirty="0">
              <a:solidFill>
                <a:schemeClr val="tx1"/>
              </a:solidFill>
              <a:latin typeface="HelveticaNeueLT Pro 55 Roman"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1C692AC-1186-CE12-0814-E8BA39DFF2A0}"/>
              </a:ext>
            </a:extLst>
          </p:cNvPr>
          <p:cNvSpPr txBox="1"/>
          <p:nvPr/>
        </p:nvSpPr>
        <p:spPr>
          <a:xfrm>
            <a:off x="6096000" y="6333547"/>
            <a:ext cx="1837069" cy="215444"/>
          </a:xfrm>
          <a:prstGeom prst="rect">
            <a:avLst/>
          </a:prstGeom>
          <a:noFill/>
        </p:spPr>
        <p:txBody>
          <a:bodyPr wrap="square">
            <a:spAutoFit/>
          </a:bodyPr>
          <a:lstStyle/>
          <a:p>
            <a:pPr algn="r"/>
            <a:r>
              <a:rPr lang="en-GB" sz="800" dirty="0">
                <a:latin typeface="HelveticaNeueLT Pro 55 Roman" panose="020B0604020202020204" pitchFamily="34" charset="0"/>
                <a:cs typeface="Arial" panose="020B0604020202020204" pitchFamily="34" charset="0"/>
              </a:rPr>
              <a:t>Image: National Model Design Code</a:t>
            </a:r>
            <a:endParaRPr lang="en-GB" sz="800" dirty="0"/>
          </a:p>
        </p:txBody>
      </p:sp>
    </p:spTree>
    <p:extLst>
      <p:ext uri="{BB962C8B-B14F-4D97-AF65-F5344CB8AC3E}">
        <p14:creationId xmlns:p14="http://schemas.microsoft.com/office/powerpoint/2010/main" val="94833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3EF653E-9CCE-FBBE-7D5F-055AD2D88C62}"/>
              </a:ext>
            </a:extLst>
          </p:cNvPr>
          <p:cNvSpPr>
            <a:spLocks noGrp="1"/>
          </p:cNvSpPr>
          <p:nvPr>
            <p:ph type="body" idx="1"/>
          </p:nvPr>
        </p:nvSpPr>
        <p:spPr>
          <a:xfrm>
            <a:off x="696186" y="2230799"/>
            <a:ext cx="5002865" cy="3219995"/>
          </a:xfrm>
        </p:spPr>
        <p:txBody>
          <a:bodyPr numCol="1" spcCol="216000"/>
          <a:lstStyle/>
          <a:p>
            <a:r>
              <a:rPr lang="en-US" sz="1600" dirty="0">
                <a:latin typeface="HelveticaNeueLT Pro 55 Roman" panose="020B0604020202020204" pitchFamily="34" charset="0"/>
                <a:cs typeface="Arial" panose="020B0604020202020204" pitchFamily="34" charset="0"/>
              </a:rPr>
              <a:t>The National Planning Policy Framework (NPPF) sets a policy for the expectation for the preparation of local design guides and codes consistent with the principles set out in the National Design Guide (NDG) and National Model Design Code (NMDC)</a:t>
            </a:r>
          </a:p>
          <a:p>
            <a:pPr marL="285750" lvl="1" indent="-285750"/>
            <a:r>
              <a:rPr lang="en-GB" sz="1600" dirty="0">
                <a:effectLst/>
                <a:latin typeface="HelveticaNeueLT Pro 55 Roman" panose="020B0604020202020204" pitchFamily="34" charset="0"/>
                <a:cs typeface="Arial" panose="020B0604020202020204" pitchFamily="34" charset="0"/>
              </a:rPr>
              <a:t>The NDG sets out the ten characteristics of well-designed places.</a:t>
            </a:r>
          </a:p>
          <a:p>
            <a:pPr marL="285750" lvl="1" indent="-285750"/>
            <a:r>
              <a:rPr lang="en-GB" sz="1600" dirty="0">
                <a:effectLst/>
                <a:latin typeface="HelveticaNeueLT Pro 55 Roman" panose="020B0604020202020204" pitchFamily="34" charset="0"/>
                <a:cs typeface="Arial" panose="020B0604020202020204" pitchFamily="34" charset="0"/>
              </a:rPr>
              <a:t>The NMDC supports councils in translating these characteristics into local standards through a design code.</a:t>
            </a:r>
          </a:p>
          <a:p>
            <a:r>
              <a:rPr lang="en-GB" sz="1600" dirty="0">
                <a:latin typeface="HelveticaNeueLT Pro 55 Roman" panose="020B0604020202020204" pitchFamily="34" charset="0"/>
                <a:cs typeface="Arial" panose="020B0604020202020204" pitchFamily="34" charset="0"/>
              </a:rPr>
              <a:t>In the absence of a local design guide or design code, the NDG and NMDC should be used to guide planning decisions (NPPF Para 129).</a:t>
            </a:r>
            <a:endParaRPr lang="en-US" sz="1600" dirty="0">
              <a:latin typeface="HelveticaNeueLT Pro 55 Roman" panose="020B0604020202020204" pitchFamily="34" charset="0"/>
              <a:cs typeface="Arial" panose="020B0604020202020204" pitchFamily="34" charset="0"/>
            </a:endParaRPr>
          </a:p>
        </p:txBody>
      </p:sp>
      <p:sp>
        <p:nvSpPr>
          <p:cNvPr id="21" name="Title 4">
            <a:extLst>
              <a:ext uri="{FF2B5EF4-FFF2-40B4-BE49-F238E27FC236}">
                <a16:creationId xmlns:a16="http://schemas.microsoft.com/office/drawing/2014/main" id="{2387FAB8-08CA-ABB8-D7DB-7AE57B0070A8}"/>
              </a:ext>
            </a:extLst>
          </p:cNvPr>
          <p:cNvSpPr txBox="1">
            <a:spLocks/>
          </p:cNvSpPr>
          <p:nvPr/>
        </p:nvSpPr>
        <p:spPr>
          <a:xfrm>
            <a:off x="709613" y="709614"/>
            <a:ext cx="10771186" cy="14356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US" sz="4400" dirty="0">
                <a:latin typeface="HelveticaNeueLT Pro 55 Roman" panose="020B0604020202020204" pitchFamily="34" charset="0"/>
                <a:cs typeface="Arial" panose="020B0604020202020204" pitchFamily="34" charset="0"/>
              </a:rPr>
              <a:t>Design codes in national planning policy</a:t>
            </a:r>
          </a:p>
        </p:txBody>
      </p:sp>
      <p:pic>
        <p:nvPicPr>
          <p:cNvPr id="5" name="Picture 4" descr="A picture containing text, sky, outdoor, window&#10;&#10;Description automatically generated">
            <a:extLst>
              <a:ext uri="{FF2B5EF4-FFF2-40B4-BE49-F238E27FC236}">
                <a16:creationId xmlns:a16="http://schemas.microsoft.com/office/drawing/2014/main" id="{699A5052-3029-08FE-C234-C260E323DD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0708" y="1967548"/>
            <a:ext cx="5280092" cy="3746498"/>
          </a:xfrm>
          <a:prstGeom prst="rect">
            <a:avLst/>
          </a:prstGeom>
        </p:spPr>
      </p:pic>
      <p:sp>
        <p:nvSpPr>
          <p:cNvPr id="2" name="Slide Number Placeholder 1">
            <a:extLst>
              <a:ext uri="{FF2B5EF4-FFF2-40B4-BE49-F238E27FC236}">
                <a16:creationId xmlns:a16="http://schemas.microsoft.com/office/drawing/2014/main" id="{86F63F54-117E-70E8-C662-173809EECEB7}"/>
              </a:ext>
            </a:extLst>
          </p:cNvPr>
          <p:cNvSpPr>
            <a:spLocks noGrp="1"/>
          </p:cNvSpPr>
          <p:nvPr>
            <p:ph type="sldNum" sz="quarter" idx="12"/>
          </p:nvPr>
        </p:nvSpPr>
        <p:spPr/>
        <p:txBody>
          <a:bodyPr/>
          <a:lstStyle/>
          <a:p>
            <a:fld id="{AF8BC7C4-2EE5-4766-9C46-468AF9ADDA1F}" type="slidenum">
              <a:rPr lang="en-GB" smtClean="0"/>
              <a:t>13</a:t>
            </a:fld>
            <a:endParaRPr lang="en-GB" dirty="0"/>
          </a:p>
        </p:txBody>
      </p:sp>
      <p:sp>
        <p:nvSpPr>
          <p:cNvPr id="3" name="Footer Placeholder 2">
            <a:extLst>
              <a:ext uri="{FF2B5EF4-FFF2-40B4-BE49-F238E27FC236}">
                <a16:creationId xmlns:a16="http://schemas.microsoft.com/office/drawing/2014/main" id="{E8BEA938-0CBB-87A4-4FA8-4C16B60A8BF3}"/>
              </a:ext>
            </a:extLst>
          </p:cNvPr>
          <p:cNvSpPr>
            <a:spLocks noGrp="1"/>
          </p:cNvSpPr>
          <p:nvPr>
            <p:ph type="ftr" sz="quarter" idx="11"/>
          </p:nvPr>
        </p:nvSpPr>
        <p:spPr/>
        <p:txBody>
          <a:bodyPr/>
          <a:lstStyle/>
          <a:p>
            <a:r>
              <a:rPr lang="en-GB" dirty="0"/>
              <a:t>What is design code?</a:t>
            </a:r>
          </a:p>
          <a:p>
            <a:endParaRPr lang="en-GB" dirty="0"/>
          </a:p>
        </p:txBody>
      </p:sp>
    </p:spTree>
    <p:extLst>
      <p:ext uri="{BB962C8B-B14F-4D97-AF65-F5344CB8AC3E}">
        <p14:creationId xmlns:p14="http://schemas.microsoft.com/office/powerpoint/2010/main" val="3105325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3EF653E-9CCE-FBBE-7D5F-055AD2D88C62}"/>
              </a:ext>
            </a:extLst>
          </p:cNvPr>
          <p:cNvSpPr>
            <a:spLocks noGrp="1"/>
          </p:cNvSpPr>
          <p:nvPr>
            <p:ph type="body" idx="1"/>
          </p:nvPr>
        </p:nvSpPr>
        <p:spPr>
          <a:xfrm>
            <a:off x="696186" y="2621369"/>
            <a:ext cx="5295107" cy="3307536"/>
          </a:xfrm>
        </p:spPr>
        <p:txBody>
          <a:bodyPr numCol="1" spcCol="216000"/>
          <a:lstStyle/>
          <a:p>
            <a:r>
              <a:rPr lang="en-GB" sz="1600" dirty="0">
                <a:latin typeface="HelveticaNeueLT Pro 55 Roman" panose="020B0604020202020204" pitchFamily="34" charset="0"/>
                <a:cs typeface="Arial" panose="020B0604020202020204" pitchFamily="34" charset="0"/>
              </a:rPr>
              <a:t>Add here bullet points on how your code </a:t>
            </a:r>
            <a:r>
              <a:rPr lang="en-GB" sz="1800" dirty="0">
                <a:effectLst/>
                <a:latin typeface="HelveticaNeueLT Pro 55 Roman" panose="020B0604020202020204" pitchFamily="34" charset="0"/>
                <a:cs typeface="Arial" panose="020B0604020202020204" pitchFamily="34" charset="0"/>
              </a:rPr>
              <a:t>aligns with local plan policies</a:t>
            </a:r>
          </a:p>
          <a:p>
            <a:endParaRPr lang="en-US" sz="1600" dirty="0">
              <a:latin typeface="HelveticaNeueLT Pro 55 Roman" panose="020B0604020202020204" pitchFamily="34" charset="0"/>
              <a:cs typeface="Arial" panose="020B0604020202020204" pitchFamily="34" charset="0"/>
            </a:endParaRPr>
          </a:p>
        </p:txBody>
      </p:sp>
      <p:sp>
        <p:nvSpPr>
          <p:cNvPr id="21" name="Title 4">
            <a:extLst>
              <a:ext uri="{FF2B5EF4-FFF2-40B4-BE49-F238E27FC236}">
                <a16:creationId xmlns:a16="http://schemas.microsoft.com/office/drawing/2014/main" id="{2387FAB8-08CA-ABB8-D7DB-7AE57B0070A8}"/>
              </a:ext>
            </a:extLst>
          </p:cNvPr>
          <p:cNvSpPr txBox="1">
            <a:spLocks/>
          </p:cNvSpPr>
          <p:nvPr/>
        </p:nvSpPr>
        <p:spPr>
          <a:xfrm>
            <a:off x="709613" y="709614"/>
            <a:ext cx="10771186" cy="12641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US" sz="4800" dirty="0">
                <a:latin typeface="HelveticaNeueLT Pro 55 Roman" panose="020B0604020202020204" pitchFamily="34" charset="0"/>
                <a:cs typeface="Arial" panose="020B0604020202020204" pitchFamily="34" charset="0"/>
              </a:rPr>
              <a:t>Design codes and the local plan</a:t>
            </a:r>
          </a:p>
        </p:txBody>
      </p:sp>
      <p:sp>
        <p:nvSpPr>
          <p:cNvPr id="2" name="Slide Number Placeholder 1">
            <a:extLst>
              <a:ext uri="{FF2B5EF4-FFF2-40B4-BE49-F238E27FC236}">
                <a16:creationId xmlns:a16="http://schemas.microsoft.com/office/drawing/2014/main" id="{86F63F54-117E-70E8-C662-173809EECEB7}"/>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14</a:t>
            </a:fld>
            <a:endParaRPr lang="en-GB" dirty="0">
              <a:latin typeface="HelveticaNeueLT Pro 55 Roman"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8BEA938-0CBB-87A4-4FA8-4C16B60A8BF3}"/>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What is design code?</a:t>
            </a:r>
          </a:p>
          <a:p>
            <a:endParaRPr lang="en-GB" dirty="0">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70987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8A6A46-F23B-964F-8E8D-889D5E15E2D3}"/>
              </a:ext>
            </a:extLst>
          </p:cNvPr>
          <p:cNvSpPr>
            <a:spLocks noGrp="1"/>
          </p:cNvSpPr>
          <p:nvPr>
            <p:ph type="title"/>
          </p:nvPr>
        </p:nvSpPr>
        <p:spPr/>
        <p:txBody>
          <a:bodyPr/>
          <a:lstStyle/>
          <a:p>
            <a:r>
              <a:rPr lang="en-US" sz="5000" dirty="0">
                <a:latin typeface="HelveticaNeueLT Pro 55 Roman" panose="020B0604020202020204" pitchFamily="34" charset="0"/>
                <a:cs typeface="Arial" panose="020B0604020202020204" pitchFamily="34" charset="0"/>
              </a:rPr>
              <a:t>Why should we develop </a:t>
            </a:r>
            <a:br>
              <a:rPr lang="en-US" sz="5000" dirty="0">
                <a:latin typeface="HelveticaNeueLT Pro 55 Roman" panose="020B0604020202020204" pitchFamily="34" charset="0"/>
                <a:cs typeface="Arial" panose="020B0604020202020204" pitchFamily="34" charset="0"/>
              </a:rPr>
            </a:br>
            <a:r>
              <a:rPr lang="en-US" sz="5000" dirty="0">
                <a:latin typeface="HelveticaNeueLT Pro 55 Roman" panose="020B0604020202020204" pitchFamily="34" charset="0"/>
                <a:cs typeface="Arial" panose="020B0604020202020204" pitchFamily="34" charset="0"/>
              </a:rPr>
              <a:t>a local design code?</a:t>
            </a:r>
          </a:p>
        </p:txBody>
      </p:sp>
      <p:sp>
        <p:nvSpPr>
          <p:cNvPr id="5" name="Slide Number Placeholder 4">
            <a:extLst>
              <a:ext uri="{FF2B5EF4-FFF2-40B4-BE49-F238E27FC236}">
                <a16:creationId xmlns:a16="http://schemas.microsoft.com/office/drawing/2014/main" id="{986D725D-3656-DF4A-A649-FCE738C830B8}"/>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pPr/>
              <a:t>15</a:t>
            </a:fld>
            <a:endParaRPr lang="en-GB" dirty="0">
              <a:latin typeface="HelveticaNeueLT Pro 55 Roman" panose="020B0604020202020204" pitchFamily="34" charset="0"/>
              <a:cs typeface="Arial" panose="020B0604020202020204" pitchFamily="34" charset="0"/>
            </a:endParaRPr>
          </a:p>
        </p:txBody>
      </p:sp>
      <p:pic>
        <p:nvPicPr>
          <p:cNvPr id="4" name="Picture 3" descr="A picture containing logo&#10;&#10;Description automatically generated">
            <a:extLst>
              <a:ext uri="{FF2B5EF4-FFF2-40B4-BE49-F238E27FC236}">
                <a16:creationId xmlns:a16="http://schemas.microsoft.com/office/drawing/2014/main" id="{AC88A39B-B050-97E2-4F73-8CE000ABAC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5991" y="0"/>
            <a:ext cx="709613" cy="709613"/>
          </a:xfrm>
          <a:prstGeom prst="rect">
            <a:avLst/>
          </a:prstGeom>
        </p:spPr>
      </p:pic>
      <p:sp>
        <p:nvSpPr>
          <p:cNvPr id="6" name="Footer Placeholder 5">
            <a:extLst>
              <a:ext uri="{FF2B5EF4-FFF2-40B4-BE49-F238E27FC236}">
                <a16:creationId xmlns:a16="http://schemas.microsoft.com/office/drawing/2014/main" id="{7BE4820E-DDEC-0BD7-CF02-E9FE06823455}"/>
              </a:ext>
            </a:extLst>
          </p:cNvPr>
          <p:cNvSpPr>
            <a:spLocks noGrp="1"/>
          </p:cNvSpPr>
          <p:nvPr>
            <p:ph type="ftr" sz="quarter" idx="11"/>
          </p:nvPr>
        </p:nvSpPr>
        <p:spPr/>
        <p:txBody>
          <a:bodyPr/>
          <a:lstStyle/>
          <a:p>
            <a:pPr>
              <a:tabLst>
                <a:tab pos="1820863" algn="l"/>
              </a:tabLst>
            </a:pPr>
            <a:r>
              <a:rPr lang="en-GB" dirty="0">
                <a:latin typeface="HelveticaNeueLT Pro 55 Roman" panose="020B0604020202020204" pitchFamily="34" charset="0"/>
                <a:cs typeface="Arial" panose="020B0604020202020204" pitchFamily="34" charset="0"/>
              </a:rPr>
              <a:t>What is design code?</a:t>
            </a:r>
          </a:p>
          <a:p>
            <a:pPr>
              <a:tabLst>
                <a:tab pos="1820863" algn="l"/>
              </a:tabLst>
            </a:pPr>
            <a:endParaRPr lang="en-GB" dirty="0">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990658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5E8077F0-D027-5AA8-4936-50ECE8CE300D}"/>
              </a:ext>
            </a:extLst>
          </p:cNvPr>
          <p:cNvSpPr txBox="1">
            <a:spLocks/>
          </p:cNvSpPr>
          <p:nvPr/>
        </p:nvSpPr>
        <p:spPr>
          <a:xfrm>
            <a:off x="709613" y="709614"/>
            <a:ext cx="8194689" cy="8292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US" dirty="0">
                <a:solidFill>
                  <a:srgbClr val="E20512"/>
                </a:solidFill>
                <a:latin typeface="HelveticaNeueLT Pro 55 Roman" panose="020B0604020202020204" pitchFamily="34" charset="0"/>
                <a:cs typeface="Arial" panose="020B0604020202020204" pitchFamily="34" charset="0"/>
              </a:rPr>
              <a:t>Key challenges</a:t>
            </a:r>
          </a:p>
        </p:txBody>
      </p:sp>
      <p:sp>
        <p:nvSpPr>
          <p:cNvPr id="3" name="Footer Placeholder 2">
            <a:extLst>
              <a:ext uri="{FF2B5EF4-FFF2-40B4-BE49-F238E27FC236}">
                <a16:creationId xmlns:a16="http://schemas.microsoft.com/office/drawing/2014/main" id="{1ED20844-8361-8F24-6D0A-4AB4D357C3CF}"/>
              </a:ext>
            </a:extLst>
          </p:cNvPr>
          <p:cNvSpPr>
            <a:spLocks noGrp="1"/>
          </p:cNvSpPr>
          <p:nvPr>
            <p:ph type="ftr" sz="quarter" idx="11"/>
          </p:nvPr>
        </p:nvSpPr>
        <p:spPr/>
        <p:txBody>
          <a:bodyPr/>
          <a:lstStyle/>
          <a:p>
            <a:r>
              <a:rPr lang="en-GB" dirty="0">
                <a:solidFill>
                  <a:schemeClr val="bg1"/>
                </a:solidFill>
              </a:rPr>
              <a:t>Why a code?</a:t>
            </a:r>
          </a:p>
          <a:p>
            <a:endParaRPr lang="en-GB" dirty="0">
              <a:solidFill>
                <a:schemeClr val="bg1"/>
              </a:solidFill>
            </a:endParaRPr>
          </a:p>
        </p:txBody>
      </p:sp>
      <p:grpSp>
        <p:nvGrpSpPr>
          <p:cNvPr id="92" name="Group 91">
            <a:extLst>
              <a:ext uri="{FF2B5EF4-FFF2-40B4-BE49-F238E27FC236}">
                <a16:creationId xmlns:a16="http://schemas.microsoft.com/office/drawing/2014/main" id="{62916C0D-297A-9501-C923-22703368864C}"/>
              </a:ext>
            </a:extLst>
          </p:cNvPr>
          <p:cNvGrpSpPr/>
          <p:nvPr/>
        </p:nvGrpSpPr>
        <p:grpSpPr>
          <a:xfrm>
            <a:off x="4024640" y="2025719"/>
            <a:ext cx="3788301" cy="3780345"/>
            <a:chOff x="4024640" y="2025719"/>
            <a:chExt cx="3788301" cy="3780345"/>
          </a:xfrm>
        </p:grpSpPr>
        <p:sp>
          <p:nvSpPr>
            <p:cNvPr id="76" name="Freeform: Shape 75">
              <a:extLst>
                <a:ext uri="{FF2B5EF4-FFF2-40B4-BE49-F238E27FC236}">
                  <a16:creationId xmlns:a16="http://schemas.microsoft.com/office/drawing/2014/main" id="{D38E48EC-8857-BB84-6CE0-223152957EC8}"/>
                </a:ext>
              </a:extLst>
            </p:cNvPr>
            <p:cNvSpPr/>
            <p:nvPr/>
          </p:nvSpPr>
          <p:spPr>
            <a:xfrm rot="5400000">
              <a:off x="5901624" y="2044066"/>
              <a:ext cx="1929663" cy="1892970"/>
            </a:xfrm>
            <a:custGeom>
              <a:avLst/>
              <a:gdLst>
                <a:gd name="connsiteX0" fmla="*/ 0 w 2330870"/>
                <a:gd name="connsiteY0" fmla="*/ 2286548 h 2286548"/>
                <a:gd name="connsiteX1" fmla="*/ 10723 w 2330870"/>
                <a:gd name="connsiteY1" fmla="*/ 2074200 h 2286548"/>
                <a:gd name="connsiteX2" fmla="*/ 2080144 w 2330870"/>
                <a:gd name="connsiteY2" fmla="*/ 4779 h 2286548"/>
                <a:gd name="connsiteX3" fmla="*/ 2174782 w 2330870"/>
                <a:gd name="connsiteY3" fmla="*/ 0 h 2286548"/>
                <a:gd name="connsiteX4" fmla="*/ 2330870 w 2330870"/>
                <a:gd name="connsiteY4" fmla="*/ 546112 h 2286548"/>
                <a:gd name="connsiteX5" fmla="*/ 2154031 w 2330870"/>
                <a:gd name="connsiteY5" fmla="*/ 1164826 h 2286548"/>
                <a:gd name="connsiteX6" fmla="*/ 2083568 w 2330870"/>
                <a:gd name="connsiteY6" fmla="*/ 1175579 h 2286548"/>
                <a:gd name="connsiteX7" fmla="*/ 1163957 w 2330870"/>
                <a:gd name="connsiteY7" fmla="*/ 2192724 h 2286548"/>
                <a:gd name="connsiteX8" fmla="*/ 1160806 w 2330870"/>
                <a:gd name="connsiteY8" fmla="*/ 2255131 h 2286548"/>
                <a:gd name="connsiteX9" fmla="*/ 635363 w 2330870"/>
                <a:gd name="connsiteY9" fmla="*/ 2104950 h 2286548"/>
                <a:gd name="connsiteX10" fmla="*/ 0 w 2330870"/>
                <a:gd name="connsiteY10" fmla="*/ 2286548 h 228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0870" h="2286548">
                  <a:moveTo>
                    <a:pt x="0" y="2286548"/>
                  </a:moveTo>
                  <a:lnTo>
                    <a:pt x="10723" y="2074200"/>
                  </a:lnTo>
                  <a:cubicBezTo>
                    <a:pt x="121535" y="983053"/>
                    <a:pt x="988997" y="115591"/>
                    <a:pt x="2080144" y="4779"/>
                  </a:cubicBezTo>
                  <a:lnTo>
                    <a:pt x="2174782" y="0"/>
                  </a:lnTo>
                  <a:lnTo>
                    <a:pt x="2330870" y="546112"/>
                  </a:lnTo>
                  <a:lnTo>
                    <a:pt x="2154031" y="1164826"/>
                  </a:lnTo>
                  <a:lnTo>
                    <a:pt x="2083568" y="1175579"/>
                  </a:lnTo>
                  <a:cubicBezTo>
                    <a:pt x="1593062" y="1275951"/>
                    <a:pt x="1215405" y="1686120"/>
                    <a:pt x="1163957" y="2192724"/>
                  </a:cubicBezTo>
                  <a:lnTo>
                    <a:pt x="1160806" y="2255131"/>
                  </a:lnTo>
                  <a:lnTo>
                    <a:pt x="635363" y="2104950"/>
                  </a:lnTo>
                  <a:lnTo>
                    <a:pt x="0" y="2286548"/>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latin typeface="HelveticaNeueLT Pro 55 Roman" panose="020B0604020202020204" pitchFamily="34" charset="0"/>
                <a:cs typeface="Arial" panose="020B0604020202020204" pitchFamily="34" charset="0"/>
              </a:endParaRPr>
            </a:p>
          </p:txBody>
        </p:sp>
        <p:sp>
          <p:nvSpPr>
            <p:cNvPr id="75" name="Freeform: Shape 74">
              <a:extLst>
                <a:ext uri="{FF2B5EF4-FFF2-40B4-BE49-F238E27FC236}">
                  <a16:creationId xmlns:a16="http://schemas.microsoft.com/office/drawing/2014/main" id="{2B3AC617-9904-0496-A286-E15D7B98639C}"/>
                </a:ext>
              </a:extLst>
            </p:cNvPr>
            <p:cNvSpPr/>
            <p:nvPr/>
          </p:nvSpPr>
          <p:spPr>
            <a:xfrm rot="5400000">
              <a:off x="4035685" y="2022484"/>
              <a:ext cx="1895827" cy="1917917"/>
            </a:xfrm>
            <a:custGeom>
              <a:avLst/>
              <a:gdLst>
                <a:gd name="connsiteX0" fmla="*/ 0 w 2289999"/>
                <a:gd name="connsiteY0" fmla="*/ 179366 h 2316682"/>
                <a:gd name="connsiteX1" fmla="*/ 627553 w 2289999"/>
                <a:gd name="connsiteY1" fmla="*/ 0 h 2316682"/>
                <a:gd name="connsiteX2" fmla="*/ 1161343 w 2289999"/>
                <a:gd name="connsiteY2" fmla="*/ 152567 h 2316682"/>
                <a:gd name="connsiteX3" fmla="*/ 1173713 w 2289999"/>
                <a:gd name="connsiteY3" fmla="*/ 233622 h 2316682"/>
                <a:gd name="connsiteX4" fmla="*/ 2190858 w 2289999"/>
                <a:gd name="connsiteY4" fmla="*/ 1153233 h 2316682"/>
                <a:gd name="connsiteX5" fmla="*/ 2289999 w 2289999"/>
                <a:gd name="connsiteY5" fmla="*/ 1158240 h 2316682"/>
                <a:gd name="connsiteX6" fmla="*/ 2116761 w 2289999"/>
                <a:gd name="connsiteY6" fmla="*/ 1764352 h 2316682"/>
                <a:gd name="connsiteX7" fmla="*/ 2274627 w 2289999"/>
                <a:gd name="connsiteY7" fmla="*/ 2316682 h 2316682"/>
                <a:gd name="connsiteX8" fmla="*/ 2072334 w 2289999"/>
                <a:gd name="connsiteY8" fmla="*/ 2306467 h 2316682"/>
                <a:gd name="connsiteX9" fmla="*/ 2913 w 2289999"/>
                <a:gd name="connsiteY9" fmla="*/ 237046 h 2316682"/>
                <a:gd name="connsiteX10" fmla="*/ 0 w 2289999"/>
                <a:gd name="connsiteY10" fmla="*/ 179366 h 231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9999" h="2316682">
                  <a:moveTo>
                    <a:pt x="0" y="179366"/>
                  </a:moveTo>
                  <a:lnTo>
                    <a:pt x="627553" y="0"/>
                  </a:lnTo>
                  <a:lnTo>
                    <a:pt x="1161343" y="152567"/>
                  </a:lnTo>
                  <a:lnTo>
                    <a:pt x="1173713" y="233622"/>
                  </a:lnTo>
                  <a:cubicBezTo>
                    <a:pt x="1274085" y="724128"/>
                    <a:pt x="1684253" y="1101785"/>
                    <a:pt x="2190858" y="1153233"/>
                  </a:cubicBezTo>
                  <a:lnTo>
                    <a:pt x="2289999" y="1158240"/>
                  </a:lnTo>
                  <a:lnTo>
                    <a:pt x="2116761" y="1764352"/>
                  </a:lnTo>
                  <a:lnTo>
                    <a:pt x="2274627" y="2316682"/>
                  </a:lnTo>
                  <a:lnTo>
                    <a:pt x="2072334" y="2306467"/>
                  </a:lnTo>
                  <a:cubicBezTo>
                    <a:pt x="981187" y="2195655"/>
                    <a:pt x="113725" y="1328193"/>
                    <a:pt x="2913" y="237046"/>
                  </a:cubicBezTo>
                  <a:lnTo>
                    <a:pt x="0" y="17936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latin typeface="HelveticaNeueLT Pro 55 Roman" panose="020B0604020202020204" pitchFamily="34" charset="0"/>
                <a:cs typeface="Arial" panose="020B0604020202020204" pitchFamily="34" charset="0"/>
              </a:endParaRPr>
            </a:p>
          </p:txBody>
        </p:sp>
        <p:sp>
          <p:nvSpPr>
            <p:cNvPr id="69" name="Freeform: Shape 68">
              <a:extLst>
                <a:ext uri="{FF2B5EF4-FFF2-40B4-BE49-F238E27FC236}">
                  <a16:creationId xmlns:a16="http://schemas.microsoft.com/office/drawing/2014/main" id="{A36238ED-7AE4-CDB2-66BD-7DDA5C82970E}"/>
                </a:ext>
              </a:extLst>
            </p:cNvPr>
            <p:cNvSpPr/>
            <p:nvPr/>
          </p:nvSpPr>
          <p:spPr>
            <a:xfrm rot="5400000">
              <a:off x="4018625" y="3912210"/>
              <a:ext cx="1906458" cy="1880811"/>
            </a:xfrm>
            <a:custGeom>
              <a:avLst/>
              <a:gdLst>
                <a:gd name="connsiteX0" fmla="*/ 0 w 2302840"/>
                <a:gd name="connsiteY0" fmla="*/ 1726340 h 2271861"/>
                <a:gd name="connsiteX1" fmla="*/ 177854 w 2302840"/>
                <a:gd name="connsiteY1" fmla="*/ 1104079 h 2271861"/>
                <a:gd name="connsiteX2" fmla="*/ 219945 w 2302840"/>
                <a:gd name="connsiteY2" fmla="*/ 1097655 h 2271861"/>
                <a:gd name="connsiteX3" fmla="*/ 1139556 w 2302840"/>
                <a:gd name="connsiteY3" fmla="*/ 80510 h 2271861"/>
                <a:gd name="connsiteX4" fmla="*/ 1143281 w 2302840"/>
                <a:gd name="connsiteY4" fmla="*/ 6734 h 2271861"/>
                <a:gd name="connsiteX5" fmla="*/ 1711281 w 2302840"/>
                <a:gd name="connsiteY5" fmla="*/ 169078 h 2271861"/>
                <a:gd name="connsiteX6" fmla="*/ 2302840 w 2302840"/>
                <a:gd name="connsiteY6" fmla="*/ 0 h 2271861"/>
                <a:gd name="connsiteX7" fmla="*/ 2292790 w 2302840"/>
                <a:gd name="connsiteY7" fmla="*/ 199034 h 2271861"/>
                <a:gd name="connsiteX8" fmla="*/ 223369 w 2302840"/>
                <a:gd name="connsiteY8" fmla="*/ 2268455 h 2271861"/>
                <a:gd name="connsiteX9" fmla="*/ 155920 w 2302840"/>
                <a:gd name="connsiteY9" fmla="*/ 2271861 h 2271861"/>
                <a:gd name="connsiteX10" fmla="*/ 0 w 2302840"/>
                <a:gd name="connsiteY10" fmla="*/ 1726340 h 227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2840" h="2271861">
                  <a:moveTo>
                    <a:pt x="0" y="1726340"/>
                  </a:moveTo>
                  <a:lnTo>
                    <a:pt x="177854" y="1104079"/>
                  </a:lnTo>
                  <a:lnTo>
                    <a:pt x="219945" y="1097655"/>
                  </a:lnTo>
                  <a:cubicBezTo>
                    <a:pt x="710450" y="997283"/>
                    <a:pt x="1088107" y="587115"/>
                    <a:pt x="1139556" y="80510"/>
                  </a:cubicBezTo>
                  <a:lnTo>
                    <a:pt x="1143281" y="6734"/>
                  </a:lnTo>
                  <a:lnTo>
                    <a:pt x="1711281" y="169078"/>
                  </a:lnTo>
                  <a:lnTo>
                    <a:pt x="2302840" y="0"/>
                  </a:lnTo>
                  <a:lnTo>
                    <a:pt x="2292790" y="199034"/>
                  </a:lnTo>
                  <a:cubicBezTo>
                    <a:pt x="2181978" y="1290181"/>
                    <a:pt x="1314516" y="2157643"/>
                    <a:pt x="223369" y="2268455"/>
                  </a:cubicBezTo>
                  <a:lnTo>
                    <a:pt x="155920" y="2271861"/>
                  </a:lnTo>
                  <a:lnTo>
                    <a:pt x="0" y="172634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latin typeface="HelveticaNeueLT Pro 55 Roman" panose="020B0604020202020204" pitchFamily="34" charset="0"/>
                <a:cs typeface="Arial" panose="020B0604020202020204" pitchFamily="34" charset="0"/>
              </a:endParaRPr>
            </a:p>
          </p:txBody>
        </p:sp>
        <p:sp>
          <p:nvSpPr>
            <p:cNvPr id="68" name="Freeform: Shape 67">
              <a:extLst>
                <a:ext uri="{FF2B5EF4-FFF2-40B4-BE49-F238E27FC236}">
                  <a16:creationId xmlns:a16="http://schemas.microsoft.com/office/drawing/2014/main" id="{A26A2C58-00B7-E717-C3BC-1FBC2D64221A}"/>
                </a:ext>
              </a:extLst>
            </p:cNvPr>
            <p:cNvSpPr/>
            <p:nvPr/>
          </p:nvSpPr>
          <p:spPr>
            <a:xfrm rot="5400000">
              <a:off x="5916070" y="3910249"/>
              <a:ext cx="1874224" cy="1917405"/>
            </a:xfrm>
            <a:custGeom>
              <a:avLst/>
              <a:gdLst>
                <a:gd name="connsiteX0" fmla="*/ 0 w 2263904"/>
                <a:gd name="connsiteY0" fmla="*/ 1158381 h 2316063"/>
                <a:gd name="connsiteX1" fmla="*/ 173847 w 2263904"/>
                <a:gd name="connsiteY1" fmla="*/ 550135 h 2316063"/>
                <a:gd name="connsiteX2" fmla="*/ 16609 w 2263904"/>
                <a:gd name="connsiteY2" fmla="*/ 0 h 2316063"/>
                <a:gd name="connsiteX3" fmla="*/ 190917 w 2263904"/>
                <a:gd name="connsiteY3" fmla="*/ 8802 h 2316063"/>
                <a:gd name="connsiteX4" fmla="*/ 2260338 w 2263904"/>
                <a:gd name="connsiteY4" fmla="*/ 2078223 h 2316063"/>
                <a:gd name="connsiteX5" fmla="*/ 2263904 w 2263904"/>
                <a:gd name="connsiteY5" fmla="*/ 2148838 h 2316063"/>
                <a:gd name="connsiteX6" fmla="*/ 1678829 w 2263904"/>
                <a:gd name="connsiteY6" fmla="*/ 2316063 h 2316063"/>
                <a:gd name="connsiteX7" fmla="*/ 1100068 w 2263904"/>
                <a:gd name="connsiteY7" fmla="*/ 2150643 h 2316063"/>
                <a:gd name="connsiteX8" fmla="*/ 1089538 w 2263904"/>
                <a:gd name="connsiteY8" fmla="*/ 2081647 h 2316063"/>
                <a:gd name="connsiteX9" fmla="*/ 72393 w 2263904"/>
                <a:gd name="connsiteY9" fmla="*/ 1162036 h 2316063"/>
                <a:gd name="connsiteX10" fmla="*/ 0 w 2263904"/>
                <a:gd name="connsiteY10" fmla="*/ 1158381 h 231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3904" h="2316063">
                  <a:moveTo>
                    <a:pt x="0" y="1158381"/>
                  </a:moveTo>
                  <a:lnTo>
                    <a:pt x="173847" y="550135"/>
                  </a:lnTo>
                  <a:lnTo>
                    <a:pt x="16609" y="0"/>
                  </a:lnTo>
                  <a:lnTo>
                    <a:pt x="190917" y="8802"/>
                  </a:lnTo>
                  <a:cubicBezTo>
                    <a:pt x="1282064" y="119614"/>
                    <a:pt x="2149526" y="987076"/>
                    <a:pt x="2260338" y="2078223"/>
                  </a:cubicBezTo>
                  <a:lnTo>
                    <a:pt x="2263904" y="2148838"/>
                  </a:lnTo>
                  <a:lnTo>
                    <a:pt x="1678829" y="2316063"/>
                  </a:lnTo>
                  <a:lnTo>
                    <a:pt x="1100068" y="2150643"/>
                  </a:lnTo>
                  <a:lnTo>
                    <a:pt x="1089538" y="2081647"/>
                  </a:lnTo>
                  <a:cubicBezTo>
                    <a:pt x="989166" y="1591142"/>
                    <a:pt x="578997" y="1213485"/>
                    <a:pt x="72393" y="1162036"/>
                  </a:cubicBezTo>
                  <a:lnTo>
                    <a:pt x="0" y="1158381"/>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accent4"/>
                </a:solidFill>
                <a:latin typeface="HelveticaNeueLT Pro 55 Roman"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029E19FE-9459-B0A3-B837-295DAE7795C0}"/>
                </a:ext>
              </a:extLst>
            </p:cNvPr>
            <p:cNvSpPr txBox="1"/>
            <p:nvPr/>
          </p:nvSpPr>
          <p:spPr>
            <a:xfrm>
              <a:off x="4507267" y="2727755"/>
              <a:ext cx="922603" cy="421719"/>
            </a:xfrm>
            <a:prstGeom prst="rect">
              <a:avLst/>
            </a:prstGeom>
            <a:noFill/>
          </p:spPr>
          <p:txBody>
            <a:bodyPr wrap="square" lIns="0" tIns="0" rIns="0" bIns="0" rtlCol="0">
              <a:spAutoFit/>
            </a:bodyPr>
            <a:lstStyle/>
            <a:p>
              <a:pPr algn="ctr">
                <a:lnSpc>
                  <a:spcPct val="120000"/>
                </a:lnSpc>
              </a:pPr>
              <a:r>
                <a:rPr lang="en-GB" sz="1200" dirty="0">
                  <a:solidFill>
                    <a:schemeClr val="bg1"/>
                  </a:solidFill>
                  <a:latin typeface="HelveticaNeueLT Pro 55 Roman" panose="020B0604020202020204" pitchFamily="34" charset="0"/>
                  <a:cs typeface="Arial" panose="020B0604020202020204" pitchFamily="34" charset="0"/>
                </a:rPr>
                <a:t>Houses not places</a:t>
              </a:r>
            </a:p>
          </p:txBody>
        </p:sp>
        <p:sp>
          <p:nvSpPr>
            <p:cNvPr id="84" name="TextBox 83">
              <a:extLst>
                <a:ext uri="{FF2B5EF4-FFF2-40B4-BE49-F238E27FC236}">
                  <a16:creationId xmlns:a16="http://schemas.microsoft.com/office/drawing/2014/main" id="{0A534DF6-2F11-4348-D787-412D04A9B192}"/>
                </a:ext>
              </a:extLst>
            </p:cNvPr>
            <p:cNvSpPr txBox="1"/>
            <p:nvPr/>
          </p:nvSpPr>
          <p:spPr>
            <a:xfrm>
              <a:off x="6452139" y="2640378"/>
              <a:ext cx="922603" cy="643318"/>
            </a:xfrm>
            <a:prstGeom prst="rect">
              <a:avLst/>
            </a:prstGeom>
            <a:noFill/>
          </p:spPr>
          <p:txBody>
            <a:bodyPr wrap="square" lIns="0" tIns="0" rIns="0" bIns="0" rtlCol="0">
              <a:spAutoFit/>
            </a:bodyPr>
            <a:lstStyle/>
            <a:p>
              <a:pPr algn="ctr">
                <a:lnSpc>
                  <a:spcPct val="120000"/>
                </a:lnSpc>
              </a:pPr>
              <a:r>
                <a:rPr lang="en-GB" sz="1200" dirty="0">
                  <a:solidFill>
                    <a:schemeClr val="bg1"/>
                  </a:solidFill>
                  <a:latin typeface="HelveticaNeueLT Pro 55 Roman" panose="020B0604020202020204" pitchFamily="34" charset="0"/>
                  <a:cs typeface="Arial" panose="020B0604020202020204" pitchFamily="34" charset="0"/>
                </a:rPr>
                <a:t>Opposition to new homes</a:t>
              </a:r>
            </a:p>
          </p:txBody>
        </p:sp>
        <p:sp>
          <p:nvSpPr>
            <p:cNvPr id="85" name="TextBox 84">
              <a:extLst>
                <a:ext uri="{FF2B5EF4-FFF2-40B4-BE49-F238E27FC236}">
                  <a16:creationId xmlns:a16="http://schemas.microsoft.com/office/drawing/2014/main" id="{7EBD2E09-4E4B-955F-D613-B4C2DC3DE3FE}"/>
                </a:ext>
              </a:extLst>
            </p:cNvPr>
            <p:cNvSpPr txBox="1"/>
            <p:nvPr/>
          </p:nvSpPr>
          <p:spPr>
            <a:xfrm>
              <a:off x="6471687" y="4563897"/>
              <a:ext cx="922603" cy="643318"/>
            </a:xfrm>
            <a:prstGeom prst="rect">
              <a:avLst/>
            </a:prstGeom>
            <a:noFill/>
          </p:spPr>
          <p:txBody>
            <a:bodyPr wrap="square" lIns="0" tIns="0" rIns="0" bIns="0" rtlCol="0">
              <a:spAutoFit/>
            </a:bodyPr>
            <a:lstStyle/>
            <a:p>
              <a:pPr algn="ctr">
                <a:lnSpc>
                  <a:spcPct val="120000"/>
                </a:lnSpc>
              </a:pPr>
              <a:r>
                <a:rPr lang="en-GB" sz="1200" dirty="0">
                  <a:solidFill>
                    <a:schemeClr val="bg1"/>
                  </a:solidFill>
                  <a:latin typeface="HelveticaNeueLT Pro 55 Roman" panose="020B0604020202020204" pitchFamily="34" charset="0"/>
                  <a:cs typeface="Arial" panose="020B0604020202020204" pitchFamily="34" charset="0"/>
                </a:rPr>
                <a:t>Constrained allocation of new homes</a:t>
              </a:r>
            </a:p>
          </p:txBody>
        </p:sp>
        <p:sp>
          <p:nvSpPr>
            <p:cNvPr id="86" name="TextBox 85">
              <a:extLst>
                <a:ext uri="{FF2B5EF4-FFF2-40B4-BE49-F238E27FC236}">
                  <a16:creationId xmlns:a16="http://schemas.microsoft.com/office/drawing/2014/main" id="{1FA0AC03-69B2-95CB-0A52-BD23DD3AD4C2}"/>
                </a:ext>
              </a:extLst>
            </p:cNvPr>
            <p:cNvSpPr txBox="1"/>
            <p:nvPr/>
          </p:nvSpPr>
          <p:spPr>
            <a:xfrm>
              <a:off x="4563327" y="4508579"/>
              <a:ext cx="840541" cy="864917"/>
            </a:xfrm>
            <a:prstGeom prst="rect">
              <a:avLst/>
            </a:prstGeom>
            <a:noFill/>
          </p:spPr>
          <p:txBody>
            <a:bodyPr wrap="square" lIns="0" tIns="0" rIns="0" bIns="0" rtlCol="0">
              <a:spAutoFit/>
            </a:bodyPr>
            <a:lstStyle/>
            <a:p>
              <a:pPr algn="ctr">
                <a:lnSpc>
                  <a:spcPct val="120000"/>
                </a:lnSpc>
              </a:pPr>
              <a:r>
                <a:rPr lang="en-GB" sz="1200" dirty="0">
                  <a:solidFill>
                    <a:schemeClr val="bg1"/>
                  </a:solidFill>
                  <a:latin typeface="HelveticaNeueLT Pro 55 Roman" panose="020B0604020202020204" pitchFamily="34" charset="0"/>
                  <a:cs typeface="Arial" panose="020B0604020202020204" pitchFamily="34" charset="0"/>
                </a:rPr>
                <a:t>High land costs and pressure on build costs</a:t>
              </a:r>
            </a:p>
          </p:txBody>
        </p:sp>
      </p:grpSp>
      <p:sp>
        <p:nvSpPr>
          <p:cNvPr id="87" name="TextBox 86">
            <a:extLst>
              <a:ext uri="{FF2B5EF4-FFF2-40B4-BE49-F238E27FC236}">
                <a16:creationId xmlns:a16="http://schemas.microsoft.com/office/drawing/2014/main" id="{32AC0C20-0E41-7B98-8583-942949772765}"/>
              </a:ext>
            </a:extLst>
          </p:cNvPr>
          <p:cNvSpPr txBox="1"/>
          <p:nvPr/>
        </p:nvSpPr>
        <p:spPr>
          <a:xfrm>
            <a:off x="763034" y="3470518"/>
            <a:ext cx="3033461" cy="857735"/>
          </a:xfrm>
          <a:prstGeom prst="rect">
            <a:avLst/>
          </a:prstGeom>
          <a:noFill/>
        </p:spPr>
        <p:txBody>
          <a:bodyPr wrap="square" lIns="0" tIns="0" rIns="0" bIns="0" rtlCol="0">
            <a:spAutoFit/>
          </a:bodyPr>
          <a:lstStyle/>
          <a:p>
            <a:pPr algn="r">
              <a:lnSpc>
                <a:spcPct val="120000"/>
              </a:lnSpc>
            </a:pPr>
            <a:r>
              <a:rPr lang="en-GB" sz="1600" dirty="0">
                <a:latin typeface="HelveticaNeueLT Pro 55 Roman" panose="020B0604020202020204" pitchFamily="34" charset="0"/>
                <a:cs typeface="Arial" panose="020B0604020202020204" pitchFamily="34" charset="0"/>
              </a:rPr>
              <a:t>Non level playing field from planning puts downward pressure on quality</a:t>
            </a:r>
          </a:p>
        </p:txBody>
      </p:sp>
      <p:sp>
        <p:nvSpPr>
          <p:cNvPr id="88" name="TextBox 87">
            <a:extLst>
              <a:ext uri="{FF2B5EF4-FFF2-40B4-BE49-F238E27FC236}">
                <a16:creationId xmlns:a16="http://schemas.microsoft.com/office/drawing/2014/main" id="{546F7812-1172-2D75-BE3E-C0C3BDE9781B}"/>
              </a:ext>
            </a:extLst>
          </p:cNvPr>
          <p:cNvSpPr txBox="1"/>
          <p:nvPr/>
        </p:nvSpPr>
        <p:spPr>
          <a:xfrm>
            <a:off x="8040030" y="3421654"/>
            <a:ext cx="3261218" cy="857735"/>
          </a:xfrm>
          <a:prstGeom prst="rect">
            <a:avLst/>
          </a:prstGeom>
          <a:noFill/>
        </p:spPr>
        <p:txBody>
          <a:bodyPr wrap="square" lIns="0" tIns="0" rIns="0" bIns="0" rtlCol="0">
            <a:spAutoFit/>
          </a:bodyPr>
          <a:lstStyle/>
          <a:p>
            <a:pPr>
              <a:lnSpc>
                <a:spcPct val="120000"/>
              </a:lnSpc>
            </a:pPr>
            <a:r>
              <a:rPr lang="en-GB" sz="1600" dirty="0">
                <a:latin typeface="HelveticaNeueLT Pro 55 Roman" panose="020B0604020202020204" pitchFamily="34" charset="0"/>
                <a:cs typeface="Arial" panose="020B0604020202020204" pitchFamily="34" charset="0"/>
              </a:rPr>
              <a:t>Despite support in principle, opposition on the ground to new development</a:t>
            </a:r>
          </a:p>
        </p:txBody>
      </p:sp>
      <p:sp>
        <p:nvSpPr>
          <p:cNvPr id="89" name="TextBox 88">
            <a:extLst>
              <a:ext uri="{FF2B5EF4-FFF2-40B4-BE49-F238E27FC236}">
                <a16:creationId xmlns:a16="http://schemas.microsoft.com/office/drawing/2014/main" id="{BF404EFB-F81A-E310-C7B8-58CAF9BD0D00}"/>
              </a:ext>
            </a:extLst>
          </p:cNvPr>
          <p:cNvSpPr txBox="1"/>
          <p:nvPr/>
        </p:nvSpPr>
        <p:spPr>
          <a:xfrm>
            <a:off x="3296244" y="5963045"/>
            <a:ext cx="5418536" cy="266804"/>
          </a:xfrm>
          <a:prstGeom prst="rect">
            <a:avLst/>
          </a:prstGeom>
          <a:noFill/>
        </p:spPr>
        <p:txBody>
          <a:bodyPr wrap="square" lIns="0" tIns="0" rIns="0" bIns="0" rtlCol="0">
            <a:spAutoFit/>
          </a:bodyPr>
          <a:lstStyle/>
          <a:p>
            <a:pPr algn="ctr">
              <a:lnSpc>
                <a:spcPct val="120000"/>
              </a:lnSpc>
            </a:pPr>
            <a:r>
              <a:rPr lang="en-GB" sz="1600" dirty="0">
                <a:latin typeface="HelveticaNeueLT Pro 55 Roman" panose="020B0604020202020204" pitchFamily="34" charset="0"/>
                <a:cs typeface="Arial" panose="020B0604020202020204" pitchFamily="34" charset="0"/>
              </a:rPr>
              <a:t>Insufficient new homes in the right place</a:t>
            </a:r>
          </a:p>
        </p:txBody>
      </p:sp>
      <p:sp>
        <p:nvSpPr>
          <p:cNvPr id="90" name="TextBox 89">
            <a:extLst>
              <a:ext uri="{FF2B5EF4-FFF2-40B4-BE49-F238E27FC236}">
                <a16:creationId xmlns:a16="http://schemas.microsoft.com/office/drawing/2014/main" id="{72E88382-F3B8-BA83-DFAA-FE429D4BF2E1}"/>
              </a:ext>
            </a:extLst>
          </p:cNvPr>
          <p:cNvSpPr txBox="1"/>
          <p:nvPr/>
        </p:nvSpPr>
        <p:spPr>
          <a:xfrm>
            <a:off x="3633621" y="1576056"/>
            <a:ext cx="4514808" cy="266804"/>
          </a:xfrm>
          <a:prstGeom prst="rect">
            <a:avLst/>
          </a:prstGeom>
          <a:noFill/>
        </p:spPr>
        <p:txBody>
          <a:bodyPr wrap="square" lIns="0" tIns="0" rIns="0" bIns="0" rtlCol="0">
            <a:spAutoFit/>
          </a:bodyPr>
          <a:lstStyle/>
          <a:p>
            <a:pPr algn="ctr">
              <a:lnSpc>
                <a:spcPct val="120000"/>
              </a:lnSpc>
            </a:pPr>
            <a:r>
              <a:rPr lang="en-GB" sz="1600" dirty="0">
                <a:latin typeface="HelveticaNeueLT Pro 55 Roman" panose="020B0604020202020204" pitchFamily="34" charset="0"/>
                <a:cs typeface="Arial" panose="020B0604020202020204" pitchFamily="34" charset="0"/>
              </a:rPr>
              <a:t>Unclear quality asks from the planning system</a:t>
            </a:r>
          </a:p>
        </p:txBody>
      </p:sp>
      <p:sp>
        <p:nvSpPr>
          <p:cNvPr id="91" name="TextBox 90">
            <a:extLst>
              <a:ext uri="{FF2B5EF4-FFF2-40B4-BE49-F238E27FC236}">
                <a16:creationId xmlns:a16="http://schemas.microsoft.com/office/drawing/2014/main" id="{4D3A25AE-E14F-C7CD-DE27-3174B08748FA}"/>
              </a:ext>
            </a:extLst>
          </p:cNvPr>
          <p:cNvSpPr txBox="1"/>
          <p:nvPr/>
        </p:nvSpPr>
        <p:spPr>
          <a:xfrm>
            <a:off x="9443734" y="5971653"/>
            <a:ext cx="2487673" cy="577338"/>
          </a:xfrm>
          <a:prstGeom prst="rect">
            <a:avLst/>
          </a:prstGeom>
          <a:noFill/>
        </p:spPr>
        <p:txBody>
          <a:bodyPr wrap="square" lIns="0" tIns="0" rIns="0" bIns="0" rtlCol="0">
            <a:spAutoFit/>
          </a:bodyPr>
          <a:lstStyle/>
          <a:p>
            <a:pPr algn="r">
              <a:lnSpc>
                <a:spcPct val="120000"/>
              </a:lnSpc>
            </a:pPr>
            <a:r>
              <a:rPr lang="en-GB" sz="800" dirty="0">
                <a:latin typeface="HelveticaNeueLT Pro 55 Roman" panose="020B0604020202020204" pitchFamily="34" charset="0"/>
                <a:cs typeface="Arial" panose="020B0604020202020204" pitchFamily="34" charset="0"/>
              </a:rPr>
              <a:t>Graphic adapted from:</a:t>
            </a:r>
          </a:p>
          <a:p>
            <a:pPr algn="r">
              <a:lnSpc>
                <a:spcPct val="120000"/>
              </a:lnSpc>
            </a:pPr>
            <a:r>
              <a:rPr lang="en-GB" sz="800" dirty="0">
                <a:latin typeface="HelveticaNeueLT Pro 55 Roman" panose="020B0604020202020204" pitchFamily="34" charset="0"/>
                <a:cs typeface="Arial" panose="020B0604020202020204" pitchFamily="34" charset="0"/>
              </a:rPr>
              <a:t>Vicious circle of parasitic development</a:t>
            </a:r>
          </a:p>
          <a:p>
            <a:pPr algn="r">
              <a:lnSpc>
                <a:spcPct val="120000"/>
              </a:lnSpc>
            </a:pPr>
            <a:r>
              <a:rPr lang="en-GB" sz="800" dirty="0">
                <a:latin typeface="HelveticaNeueLT Pro 55 Roman" panose="020B0604020202020204" pitchFamily="34" charset="0"/>
                <a:cs typeface="Arial" panose="020B0604020202020204" pitchFamily="34" charset="0"/>
              </a:rPr>
              <a:t>From: Living with Beauty: report of the Building Better, Building Beautiful Commission</a:t>
            </a:r>
          </a:p>
        </p:txBody>
      </p:sp>
    </p:spTree>
    <p:extLst>
      <p:ext uri="{BB962C8B-B14F-4D97-AF65-F5344CB8AC3E}">
        <p14:creationId xmlns:p14="http://schemas.microsoft.com/office/powerpoint/2010/main" val="3616325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051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C7B1AD-8ABE-8338-EA6A-E08F644EA1FB}"/>
              </a:ext>
            </a:extLst>
          </p:cNvPr>
          <p:cNvSpPr>
            <a:spLocks noGrp="1" noRot="1" noMove="1" noResize="1" noEditPoints="1" noAdjustHandles="1" noChangeArrowheads="1" noChangeShapeType="1"/>
          </p:cNvSpPr>
          <p:nvPr/>
        </p:nvSpPr>
        <p:spPr>
          <a:xfrm>
            <a:off x="6896101" y="0"/>
            <a:ext cx="5295899"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NeueLT Pro 55 Roman" panose="020B0604020202020204" pitchFamily="34" charset="77"/>
            </a:endParaRPr>
          </a:p>
        </p:txBody>
      </p:sp>
      <p:pic>
        <p:nvPicPr>
          <p:cNvPr id="26" name="Picture 25" descr="A path leading to a row of houses&#10;&#10;Description automatically generated with low confidence">
            <a:extLst>
              <a:ext uri="{FF2B5EF4-FFF2-40B4-BE49-F238E27FC236}">
                <a16:creationId xmlns:a16="http://schemas.microsoft.com/office/drawing/2014/main" id="{2E28CF32-4075-F7FF-6F70-829649B048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9306" y="709614"/>
            <a:ext cx="2550524" cy="1721897"/>
          </a:xfrm>
          <a:prstGeom prst="rect">
            <a:avLst/>
          </a:prstGeom>
        </p:spPr>
      </p:pic>
      <p:pic>
        <p:nvPicPr>
          <p:cNvPr id="29" name="Picture 28" descr="A group of people standing around a structure&#10;&#10;Description automatically generated with low confidence">
            <a:extLst>
              <a:ext uri="{FF2B5EF4-FFF2-40B4-BE49-F238E27FC236}">
                <a16:creationId xmlns:a16="http://schemas.microsoft.com/office/drawing/2014/main" id="{E7C7B853-278B-2DB1-AB4F-48D607AA3F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9306" y="4282409"/>
            <a:ext cx="2531216" cy="1687477"/>
          </a:xfrm>
          <a:prstGeom prst="rect">
            <a:avLst/>
          </a:prstGeom>
        </p:spPr>
      </p:pic>
      <p:sp>
        <p:nvSpPr>
          <p:cNvPr id="2" name="Slide Number Placeholder 1">
            <a:extLst>
              <a:ext uri="{FF2B5EF4-FFF2-40B4-BE49-F238E27FC236}">
                <a16:creationId xmlns:a16="http://schemas.microsoft.com/office/drawing/2014/main" id="{4491AD22-D084-8CB5-63C4-39978CF973F1}"/>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17</a:t>
            </a:fld>
            <a:endParaRPr lang="en-GB" dirty="0">
              <a:latin typeface="HelveticaNeueLT Pro 55 Roman"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ED20844-8361-8F24-6D0A-4AB4D357C3CF}"/>
              </a:ext>
            </a:extLst>
          </p:cNvPr>
          <p:cNvSpPr>
            <a:spLocks noGrp="1"/>
          </p:cNvSpPr>
          <p:nvPr>
            <p:ph type="ftr" sz="quarter" idx="11"/>
          </p:nvPr>
        </p:nvSpPr>
        <p:spPr/>
        <p:txBody>
          <a:bodyPr/>
          <a:lstStyle/>
          <a:p>
            <a:r>
              <a:rPr lang="en-GB" dirty="0">
                <a:solidFill>
                  <a:schemeClr val="bg1"/>
                </a:solidFill>
                <a:latin typeface="HelveticaNeueLT Pro 55 Roman" panose="020B0604020202020204" pitchFamily="34" charset="0"/>
                <a:cs typeface="Arial" panose="020B0604020202020204" pitchFamily="34" charset="0"/>
              </a:rPr>
              <a:t>Why a code?</a:t>
            </a:r>
          </a:p>
          <a:p>
            <a:endParaRPr lang="en-GB" dirty="0">
              <a:solidFill>
                <a:schemeClr val="bg1"/>
              </a:solidFill>
              <a:latin typeface="HelveticaNeueLT Pro 55 Roman" panose="020B0604020202020204" pitchFamily="34" charset="0"/>
              <a:cs typeface="Arial" panose="020B0604020202020204" pitchFamily="34" charset="0"/>
            </a:endParaRPr>
          </a:p>
        </p:txBody>
      </p:sp>
      <p:sp>
        <p:nvSpPr>
          <p:cNvPr id="4" name="Footer_Design Council">
            <a:extLst>
              <a:ext uri="{FF2B5EF4-FFF2-40B4-BE49-F238E27FC236}">
                <a16:creationId xmlns:a16="http://schemas.microsoft.com/office/drawing/2014/main" id="{02EB8966-F540-EBE5-9FDB-43A72E8E65BB}"/>
              </a:ext>
            </a:extLst>
          </p:cNvPr>
          <p:cNvSpPr txBox="1">
            <a:spLocks/>
          </p:cNvSpPr>
          <p:nvPr/>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dirty="0">
                <a:solidFill>
                  <a:schemeClr val="bg1"/>
                </a:solidFill>
                <a:latin typeface="HelveticaNeueLT Pro 55 Roman" panose="020B0604020202020204" pitchFamily="34" charset="77"/>
              </a:rPr>
              <a:t>Design Council</a:t>
            </a:r>
          </a:p>
        </p:txBody>
      </p:sp>
      <p:sp>
        <p:nvSpPr>
          <p:cNvPr id="6" name="TextBox 5">
            <a:extLst>
              <a:ext uri="{FF2B5EF4-FFF2-40B4-BE49-F238E27FC236}">
                <a16:creationId xmlns:a16="http://schemas.microsoft.com/office/drawing/2014/main" id="{A8D9E37A-9FDF-619E-2967-9F5E44848FB8}"/>
              </a:ext>
            </a:extLst>
          </p:cNvPr>
          <p:cNvSpPr txBox="1"/>
          <p:nvPr/>
        </p:nvSpPr>
        <p:spPr>
          <a:xfrm>
            <a:off x="1016070" y="2477619"/>
            <a:ext cx="4717608" cy="3139321"/>
          </a:xfrm>
          <a:prstGeom prst="rect">
            <a:avLst/>
          </a:prstGeom>
          <a:noFill/>
        </p:spPr>
        <p:txBody>
          <a:bodyPr wrap="square">
            <a:spAutoFit/>
          </a:bodyPr>
          <a:lstStyle/>
          <a:p>
            <a:pPr marL="342900" indent="-342900">
              <a:buFont typeface="+mj-lt"/>
              <a:buAutoNum type="arabicPeriod"/>
            </a:pPr>
            <a:r>
              <a:rPr lang="en-GB" dirty="0">
                <a:solidFill>
                  <a:schemeClr val="bg1"/>
                </a:solidFill>
                <a:latin typeface="HelveticaNeueLT Pro 55 Roman" panose="020B0604020202020204" pitchFamily="34" charset="0"/>
                <a:cs typeface="Arial" panose="020B0604020202020204" pitchFamily="34" charset="0"/>
              </a:rPr>
              <a:t>H</a:t>
            </a:r>
            <a:r>
              <a:rPr lang="en-GB" sz="1800" dirty="0">
                <a:solidFill>
                  <a:schemeClr val="bg1"/>
                </a:solidFill>
                <a:effectLst/>
                <a:latin typeface="HelveticaNeueLT Pro 55 Roman" panose="020B0604020202020204" pitchFamily="34" charset="0"/>
                <a:cs typeface="Arial" panose="020B0604020202020204" pitchFamily="34" charset="0"/>
              </a:rPr>
              <a:t>elp to create well-designed and sustainable places.</a:t>
            </a:r>
          </a:p>
          <a:p>
            <a:pPr marL="342900" indent="-342900">
              <a:buFont typeface="+mj-lt"/>
              <a:buAutoNum type="arabicPeriod"/>
            </a:pPr>
            <a:endParaRPr lang="en-GB" sz="1800" dirty="0">
              <a:solidFill>
                <a:schemeClr val="bg1"/>
              </a:solidFill>
              <a:effectLst/>
              <a:latin typeface="HelveticaNeueLT Pro 55 Roman" panose="020B0604020202020204" pitchFamily="34" charset="0"/>
              <a:cs typeface="Arial" panose="020B0604020202020204" pitchFamily="34" charset="0"/>
            </a:endParaRPr>
          </a:p>
          <a:p>
            <a:pPr marL="342900" indent="-342900">
              <a:buFont typeface="+mj-lt"/>
              <a:buAutoNum type="arabicPeriod"/>
            </a:pPr>
            <a:r>
              <a:rPr lang="en-GB" dirty="0">
                <a:solidFill>
                  <a:schemeClr val="bg1"/>
                </a:solidFill>
                <a:latin typeface="HelveticaNeueLT Pro 55 Roman" panose="020B0604020202020204" pitchFamily="34" charset="0"/>
                <a:cs typeface="Arial" panose="020B0604020202020204" pitchFamily="34" charset="0"/>
              </a:rPr>
              <a:t>P</a:t>
            </a:r>
            <a:r>
              <a:rPr lang="en-GB" sz="1800" dirty="0">
                <a:solidFill>
                  <a:schemeClr val="bg1"/>
                </a:solidFill>
                <a:effectLst/>
                <a:latin typeface="HelveticaNeueLT Pro 55 Roman" panose="020B0604020202020204" pitchFamily="34" charset="0"/>
                <a:cs typeface="Arial" panose="020B0604020202020204" pitchFamily="34" charset="0"/>
              </a:rPr>
              <a:t>rovide clarity for developers about what is expected.</a:t>
            </a:r>
          </a:p>
          <a:p>
            <a:pPr marL="342900" indent="-342900">
              <a:buFont typeface="+mj-lt"/>
              <a:buAutoNum type="arabicPeriod"/>
            </a:pPr>
            <a:endParaRPr lang="en-GB" dirty="0">
              <a:solidFill>
                <a:schemeClr val="bg1"/>
              </a:solidFill>
              <a:latin typeface="HelveticaNeueLT Pro 55 Roman" panose="020B0604020202020204" pitchFamily="34" charset="0"/>
              <a:cs typeface="Arial" panose="020B0604020202020204" pitchFamily="34" charset="0"/>
            </a:endParaRPr>
          </a:p>
          <a:p>
            <a:pPr marL="342900" indent="-342900">
              <a:buFont typeface="+mj-lt"/>
              <a:buAutoNum type="arabicPeriod"/>
            </a:pPr>
            <a:r>
              <a:rPr lang="en-GB" sz="1800" dirty="0">
                <a:solidFill>
                  <a:schemeClr val="bg1"/>
                </a:solidFill>
                <a:effectLst/>
                <a:latin typeface="HelveticaNeueLT Pro 55 Roman" panose="020B0604020202020204" pitchFamily="34" charset="0"/>
                <a:cs typeface="Arial" panose="020B0604020202020204" pitchFamily="34" charset="0"/>
              </a:rPr>
              <a:t>Support a faster, more transparent planning system.</a:t>
            </a:r>
          </a:p>
          <a:p>
            <a:pPr marL="342900" indent="-342900">
              <a:buFont typeface="+mj-lt"/>
              <a:buAutoNum type="arabicPeriod"/>
            </a:pPr>
            <a:endParaRPr lang="en-GB" sz="1800" dirty="0">
              <a:solidFill>
                <a:schemeClr val="bg1"/>
              </a:solidFill>
              <a:effectLst/>
              <a:latin typeface="HelveticaNeueLT Pro 55 Roman" panose="020B0604020202020204" pitchFamily="34" charset="0"/>
              <a:cs typeface="Arial" panose="020B0604020202020204" pitchFamily="34" charset="0"/>
            </a:endParaRPr>
          </a:p>
          <a:p>
            <a:pPr marL="342900" indent="-342900">
              <a:buFont typeface="+mj-lt"/>
              <a:buAutoNum type="arabicPeriod"/>
            </a:pPr>
            <a:r>
              <a:rPr lang="en-GB" dirty="0">
                <a:solidFill>
                  <a:schemeClr val="bg1"/>
                </a:solidFill>
                <a:latin typeface="HelveticaNeueLT Pro 55 Roman" panose="020B0604020202020204" pitchFamily="34" charset="0"/>
                <a:cs typeface="Arial" panose="020B0604020202020204" pitchFamily="34" charset="0"/>
              </a:rPr>
              <a:t>Improving public engagement in the transformation of their places</a:t>
            </a:r>
          </a:p>
        </p:txBody>
      </p:sp>
      <p:sp>
        <p:nvSpPr>
          <p:cNvPr id="10" name="Title 4">
            <a:extLst>
              <a:ext uri="{FF2B5EF4-FFF2-40B4-BE49-F238E27FC236}">
                <a16:creationId xmlns:a16="http://schemas.microsoft.com/office/drawing/2014/main" id="{016B059C-BD40-F3E8-601B-7B77FA19043A}"/>
              </a:ext>
            </a:extLst>
          </p:cNvPr>
          <p:cNvSpPr txBox="1">
            <a:spLocks/>
          </p:cNvSpPr>
          <p:nvPr/>
        </p:nvSpPr>
        <p:spPr>
          <a:xfrm>
            <a:off x="709613" y="709614"/>
            <a:ext cx="5828721" cy="129760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US" dirty="0">
                <a:solidFill>
                  <a:schemeClr val="bg1"/>
                </a:solidFill>
                <a:latin typeface="HelveticaNeueLT Pro 55 Roman" panose="020B0604020202020204" pitchFamily="34" charset="0"/>
                <a:cs typeface="Arial" panose="020B0604020202020204" pitchFamily="34" charset="0"/>
              </a:rPr>
              <a:t>What can a design code do?</a:t>
            </a:r>
          </a:p>
        </p:txBody>
      </p:sp>
      <p:sp>
        <p:nvSpPr>
          <p:cNvPr id="5" name="TextBox 4">
            <a:extLst>
              <a:ext uri="{FF2B5EF4-FFF2-40B4-BE49-F238E27FC236}">
                <a16:creationId xmlns:a16="http://schemas.microsoft.com/office/drawing/2014/main" id="{FBD04C73-0B27-E7E9-470A-26B51C150949}"/>
              </a:ext>
            </a:extLst>
          </p:cNvPr>
          <p:cNvSpPr txBox="1"/>
          <p:nvPr/>
        </p:nvSpPr>
        <p:spPr>
          <a:xfrm>
            <a:off x="5717382" y="6311721"/>
            <a:ext cx="5295899" cy="215444"/>
          </a:xfrm>
          <a:prstGeom prst="rect">
            <a:avLst/>
          </a:prstGeom>
          <a:noFill/>
        </p:spPr>
        <p:txBody>
          <a:bodyPr wrap="square">
            <a:spAutoFit/>
          </a:bodyPr>
          <a:lstStyle/>
          <a:p>
            <a:pPr algn="r"/>
            <a:r>
              <a:rPr lang="en-GB" sz="800" dirty="0">
                <a:latin typeface="HelveticaNeueLT Pro 55 Roman" panose="020B0604020202020204" pitchFamily="34" charset="0"/>
                <a:cs typeface="Arial" panose="020B0604020202020204" pitchFamily="34" charset="0"/>
              </a:rPr>
              <a:t>Image (top to bottom): Pete Humphry, Kevin R </a:t>
            </a:r>
            <a:r>
              <a:rPr lang="en-GB" sz="800" dirty="0" err="1">
                <a:latin typeface="HelveticaNeueLT Pro 55 Roman" panose="020B0604020202020204" pitchFamily="34" charset="0"/>
                <a:cs typeface="Arial" panose="020B0604020202020204" pitchFamily="34" charset="0"/>
              </a:rPr>
              <a:t>Twigger</a:t>
            </a:r>
            <a:r>
              <a:rPr lang="en-GB" sz="800" dirty="0">
                <a:latin typeface="HelveticaNeueLT Pro 55 Roman" panose="020B0604020202020204" pitchFamily="34" charset="0"/>
                <a:cs typeface="Arial" panose="020B0604020202020204" pitchFamily="34" charset="0"/>
              </a:rPr>
              <a:t> and Associates, Make Good</a:t>
            </a:r>
            <a:endParaRPr lang="en-GB" sz="800" dirty="0"/>
          </a:p>
        </p:txBody>
      </p:sp>
      <p:pic>
        <p:nvPicPr>
          <p:cNvPr id="11" name="Picture 10" descr="A green lawn with trees and a building with cars parked on the side&#10;&#10;Description automatically generated with medium confidence">
            <a:extLst>
              <a:ext uri="{FF2B5EF4-FFF2-40B4-BE49-F238E27FC236}">
                <a16:creationId xmlns:a16="http://schemas.microsoft.com/office/drawing/2014/main" id="{4597B05F-2F79-F1C0-7F83-C537A07DAE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89306" y="2487706"/>
            <a:ext cx="2531216" cy="1715652"/>
          </a:xfrm>
          <a:prstGeom prst="rect">
            <a:avLst/>
          </a:prstGeom>
        </p:spPr>
      </p:pic>
    </p:spTree>
    <p:extLst>
      <p:ext uri="{BB962C8B-B14F-4D97-AF65-F5344CB8AC3E}">
        <p14:creationId xmlns:p14="http://schemas.microsoft.com/office/powerpoint/2010/main" val="1058139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40748A-96AF-FD7E-431D-482B7F6405F5}"/>
              </a:ext>
            </a:extLst>
          </p:cNvPr>
          <p:cNvSpPr/>
          <p:nvPr/>
        </p:nvSpPr>
        <p:spPr>
          <a:xfrm>
            <a:off x="0" y="2401888"/>
            <a:ext cx="12192000" cy="445611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NeueLT Pro 55 Roman"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D46EFB94-13B6-C5B0-6B35-01E8BBC62A3F}"/>
              </a:ext>
            </a:extLst>
          </p:cNvPr>
          <p:cNvSpPr>
            <a:spLocks noGrp="1"/>
          </p:cNvSpPr>
          <p:nvPr>
            <p:ph type="body" orient="vert" idx="1"/>
          </p:nvPr>
        </p:nvSpPr>
        <p:spPr>
          <a:xfrm>
            <a:off x="6594432" y="890662"/>
            <a:ext cx="5195451" cy="1028806"/>
          </a:xfrm>
        </p:spPr>
        <p:txBody>
          <a:bodyPr/>
          <a:lstStyle/>
          <a:p>
            <a:pPr marL="171450" indent="-171450">
              <a:buFont typeface="Arial" panose="020B0604020202020204" pitchFamily="34" charset="0"/>
              <a:buChar char="•"/>
            </a:pPr>
            <a:r>
              <a:rPr lang="en-US" sz="1600" dirty="0">
                <a:latin typeface="HelveticaNeueLT Pro 55 Roman" panose="020B0604020202020204" pitchFamily="34" charset="0"/>
                <a:cs typeface="Arial" panose="020B0604020202020204" pitchFamily="34" charset="0"/>
              </a:rPr>
              <a:t>Key design principles explicitly address local challenges</a:t>
            </a:r>
          </a:p>
          <a:p>
            <a:pPr marL="171450" indent="-171450">
              <a:buFont typeface="Arial" panose="020B0604020202020204" pitchFamily="34" charset="0"/>
              <a:buChar char="•"/>
            </a:pPr>
            <a:r>
              <a:rPr lang="en-US" sz="1600" dirty="0">
                <a:latin typeface="HelveticaNeueLT Pro 55 Roman" panose="020B0604020202020204" pitchFamily="34" charset="0"/>
                <a:cs typeface="Arial" panose="020B0604020202020204" pitchFamily="34" charset="0"/>
              </a:rPr>
              <a:t>Specific and quantifiable targets</a:t>
            </a:r>
          </a:p>
          <a:p>
            <a:pPr marL="171450" indent="-171450">
              <a:buFont typeface="Arial" panose="020B0604020202020204" pitchFamily="34" charset="0"/>
              <a:buChar char="•"/>
            </a:pPr>
            <a:r>
              <a:rPr lang="en-US" sz="1600" dirty="0">
                <a:latin typeface="HelveticaNeueLT Pro 55 Roman" panose="020B0604020202020204" pitchFamily="34" charset="0"/>
                <a:cs typeface="Arial" panose="020B0604020202020204" pitchFamily="34" charset="0"/>
              </a:rPr>
              <a:t>Reduce non-compliant and poor-quality applications</a:t>
            </a:r>
          </a:p>
        </p:txBody>
      </p:sp>
      <p:sp>
        <p:nvSpPr>
          <p:cNvPr id="16" name="Title 4">
            <a:extLst>
              <a:ext uri="{FF2B5EF4-FFF2-40B4-BE49-F238E27FC236}">
                <a16:creationId xmlns:a16="http://schemas.microsoft.com/office/drawing/2014/main" id="{FD863E0A-314A-A366-C8F1-D82B4D26E8D1}"/>
              </a:ext>
            </a:extLst>
          </p:cNvPr>
          <p:cNvSpPr txBox="1">
            <a:spLocks/>
          </p:cNvSpPr>
          <p:nvPr/>
        </p:nvSpPr>
        <p:spPr>
          <a:xfrm>
            <a:off x="709613" y="654371"/>
            <a:ext cx="5613128" cy="139176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US" dirty="0">
                <a:latin typeface="HelveticaNeueLT Pro 55 Roman" panose="020B0604020202020204" pitchFamily="34" charset="0"/>
                <a:cs typeface="Arial" panose="020B0604020202020204" pitchFamily="34" charset="0"/>
              </a:rPr>
              <a:t>Well-designed and sustainable places</a:t>
            </a:r>
          </a:p>
        </p:txBody>
      </p:sp>
      <p:sp>
        <p:nvSpPr>
          <p:cNvPr id="23" name="Footer_placeholder">
            <a:extLst>
              <a:ext uri="{FF2B5EF4-FFF2-40B4-BE49-F238E27FC236}">
                <a16:creationId xmlns:a16="http://schemas.microsoft.com/office/drawing/2014/main" id="{F0DE6C83-6202-C5B6-0BE7-8A6EEF62E553}"/>
              </a:ext>
            </a:extLst>
          </p:cNvPr>
          <p:cNvSpPr txBox="1">
            <a:spLocks/>
          </p:cNvSpPr>
          <p:nvPr/>
        </p:nvSpPr>
        <p:spPr>
          <a:xfrm>
            <a:off x="709613" y="6413491"/>
            <a:ext cx="3470275"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HelveticaNeueLT Pro 55 Roman" panose="020B0604020202020204" pitchFamily="34" charset="77"/>
              </a:rPr>
              <a:t>Design Council</a:t>
            </a:r>
          </a:p>
        </p:txBody>
      </p:sp>
      <p:pic>
        <p:nvPicPr>
          <p:cNvPr id="13" name="Picture 12" descr="A path leading to a row of houses&#10;&#10;Description automatically generated with low confidence">
            <a:extLst>
              <a:ext uri="{FF2B5EF4-FFF2-40B4-BE49-F238E27FC236}">
                <a16:creationId xmlns:a16="http://schemas.microsoft.com/office/drawing/2014/main" id="{E423EAD5-26A6-4518-C373-B72524626E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709613" y="2975191"/>
            <a:ext cx="3476209" cy="2963461"/>
          </a:xfrm>
          <a:prstGeom prst="rect">
            <a:avLst/>
          </a:prstGeom>
        </p:spPr>
      </p:pic>
      <p:pic>
        <p:nvPicPr>
          <p:cNvPr id="17" name="Picture 16" descr="A picture containing outdoor, building, tree, sky&#10;&#10;Description automatically generated">
            <a:extLst>
              <a:ext uri="{FF2B5EF4-FFF2-40B4-BE49-F238E27FC236}">
                <a16:creationId xmlns:a16="http://schemas.microsoft.com/office/drawing/2014/main" id="{1D382B42-7A74-D331-65C8-D012A33B24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205"/>
          <a:stretch/>
        </p:blipFill>
        <p:spPr>
          <a:xfrm>
            <a:off x="4376038" y="2959110"/>
            <a:ext cx="3459445" cy="2963461"/>
          </a:xfrm>
          <a:prstGeom prst="rect">
            <a:avLst/>
          </a:prstGeom>
        </p:spPr>
      </p:pic>
      <p:pic>
        <p:nvPicPr>
          <p:cNvPr id="20" name="Picture 19" descr="A group of people walking on a sidewalk&#10;&#10;Description automatically generated with medium confidence">
            <a:extLst>
              <a:ext uri="{FF2B5EF4-FFF2-40B4-BE49-F238E27FC236}">
                <a16:creationId xmlns:a16="http://schemas.microsoft.com/office/drawing/2014/main" id="{59CD8B77-1CE8-CE72-9C7F-FAB107A12E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6031" y="2959111"/>
            <a:ext cx="3468224" cy="2990827"/>
          </a:xfrm>
          <a:prstGeom prst="rect">
            <a:avLst/>
          </a:prstGeom>
        </p:spPr>
      </p:pic>
      <p:sp>
        <p:nvSpPr>
          <p:cNvPr id="2" name="Slide Number Placeholder 1">
            <a:extLst>
              <a:ext uri="{FF2B5EF4-FFF2-40B4-BE49-F238E27FC236}">
                <a16:creationId xmlns:a16="http://schemas.microsoft.com/office/drawing/2014/main" id="{6D745EE2-231A-9416-5BD2-334F54A6DF98}"/>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18</a:t>
            </a:fld>
            <a:endParaRPr lang="en-GB" dirty="0">
              <a:latin typeface="HelveticaNeueLT Pro 55 Roman"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7246EBD-542B-05F0-D5C9-A045EE9335EB}"/>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Why a code?</a:t>
            </a:r>
          </a:p>
          <a:p>
            <a:endParaRPr lang="en-GB" dirty="0">
              <a:latin typeface="HelveticaNeueLT Pro 55 Roman" panose="020B0604020202020204" pitchFamily="34" charset="0"/>
              <a:cs typeface="Arial" panose="020B0604020202020204" pitchFamily="34" charset="0"/>
            </a:endParaRPr>
          </a:p>
        </p:txBody>
      </p:sp>
      <p:sp>
        <p:nvSpPr>
          <p:cNvPr id="4" name="Footer Placeholder 2">
            <a:extLst>
              <a:ext uri="{FF2B5EF4-FFF2-40B4-BE49-F238E27FC236}">
                <a16:creationId xmlns:a16="http://schemas.microsoft.com/office/drawing/2014/main" id="{B0E2A336-E133-6AC5-0B96-EE3A3ECDE1F7}"/>
              </a:ext>
            </a:extLst>
          </p:cNvPr>
          <p:cNvSpPr txBox="1">
            <a:spLocks/>
          </p:cNvSpPr>
          <p:nvPr/>
        </p:nvSpPr>
        <p:spPr>
          <a:xfrm>
            <a:off x="8098456" y="6356350"/>
            <a:ext cx="3472212" cy="200404"/>
          </a:xfrm>
          <a:prstGeom prst="rect">
            <a:avLst/>
          </a:prstGeom>
        </p:spPr>
        <p:txBody>
          <a:bodyPr vert="horz" lIns="0" tIns="0" rIns="0" bIns="0" rtlCol="0" anchor="t" anchorCtr="0"/>
          <a:lstStyle>
            <a:defPPr>
              <a:defRPr lang="en-US"/>
            </a:defPPr>
            <a:lvl1pPr marL="0" algn="l" defTabSz="914400" rtl="0" eaLnBrk="1" latinLnBrk="0" hangingPunct="1">
              <a:defRPr sz="800" b="0" i="0" kern="1200">
                <a:solidFill>
                  <a:schemeClr val="tx1"/>
                </a:solidFill>
                <a:latin typeface="HelveticaNeueLT Pro 55 Roman" panose="020B06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HelveticaNeueLT Pro 55 Roman" panose="020B0604020202020204" pitchFamily="34" charset="0"/>
                <a:cs typeface="Arial" panose="020B0604020202020204" pitchFamily="34" charset="0"/>
              </a:rPr>
              <a:t>Image (left to right): Pete Humphry, Jefferson Smith, Geoff Henson</a:t>
            </a:r>
          </a:p>
        </p:txBody>
      </p:sp>
    </p:spTree>
    <p:extLst>
      <p:ext uri="{BB962C8B-B14F-4D97-AF65-F5344CB8AC3E}">
        <p14:creationId xmlns:p14="http://schemas.microsoft.com/office/powerpoint/2010/main" val="118287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EFF0F1-225B-76F1-9246-5085866DA8B4}"/>
              </a:ext>
            </a:extLst>
          </p:cNvPr>
          <p:cNvSpPr/>
          <p:nvPr/>
        </p:nvSpPr>
        <p:spPr>
          <a:xfrm>
            <a:off x="6896101" y="0"/>
            <a:ext cx="5295899"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NeueLT Pro 55 Roman" panose="020B0604020202020204" pitchFamily="34" charset="77"/>
            </a:endParaRPr>
          </a:p>
        </p:txBody>
      </p:sp>
      <p:sp>
        <p:nvSpPr>
          <p:cNvPr id="15" name="Text Placeholder 14">
            <a:extLst>
              <a:ext uri="{FF2B5EF4-FFF2-40B4-BE49-F238E27FC236}">
                <a16:creationId xmlns:a16="http://schemas.microsoft.com/office/drawing/2014/main" id="{A3EF653E-9CCE-FBBE-7D5F-055AD2D88C62}"/>
              </a:ext>
            </a:extLst>
          </p:cNvPr>
          <p:cNvSpPr>
            <a:spLocks noGrp="1"/>
          </p:cNvSpPr>
          <p:nvPr>
            <p:ph type="body" idx="1"/>
          </p:nvPr>
        </p:nvSpPr>
        <p:spPr>
          <a:xfrm>
            <a:off x="1364301" y="1640205"/>
            <a:ext cx="4696776" cy="3577590"/>
          </a:xfrm>
        </p:spPr>
        <p:txBody>
          <a:bodyPr numCol="1" spcCol="216000"/>
          <a:lstStyle/>
          <a:p>
            <a:r>
              <a:rPr lang="en-US" sz="1600" dirty="0">
                <a:latin typeface="HelveticaNeueLT Pro 55 Roman" panose="020B0604020202020204" pitchFamily="34" charset="0"/>
                <a:cs typeface="Arial" panose="020B0604020202020204" pitchFamily="34" charset="0"/>
              </a:rPr>
              <a:t>The National Model Design Code sets a baseline of characteristics for well-designed places:</a:t>
            </a:r>
          </a:p>
          <a:p>
            <a:endParaRPr lang="en-US" sz="1600" dirty="0">
              <a:latin typeface="HelveticaNeueLT Pro 55 Roman" panose="020B0604020202020204" pitchFamily="34" charset="0"/>
              <a:cs typeface="Arial" panose="020B0604020202020204" pitchFamily="34" charset="0"/>
            </a:endParaRPr>
          </a:p>
          <a:p>
            <a:pPr marL="351450" lvl="2" indent="-171450"/>
            <a:r>
              <a:rPr lang="en-US" sz="1600" dirty="0">
                <a:latin typeface="HelveticaNeueLT Pro 55 Roman" panose="020B0604020202020204" pitchFamily="34" charset="0"/>
                <a:cs typeface="Arial" panose="020B0604020202020204" pitchFamily="34" charset="0"/>
              </a:rPr>
              <a:t>Health and wellbeing of local communities</a:t>
            </a:r>
          </a:p>
          <a:p>
            <a:pPr marL="351450" lvl="2" indent="-171450"/>
            <a:r>
              <a:rPr lang="en-US" sz="1600" dirty="0">
                <a:latin typeface="HelveticaNeueLT Pro 55 Roman" panose="020B0604020202020204" pitchFamily="34" charset="0"/>
                <a:cs typeface="Arial" panose="020B0604020202020204" pitchFamily="34" charset="0"/>
              </a:rPr>
              <a:t>Safe, inclusive, accessible and active environments</a:t>
            </a:r>
          </a:p>
          <a:p>
            <a:pPr marL="351450" lvl="2" indent="-171450"/>
            <a:r>
              <a:rPr lang="en-US" sz="1600" dirty="0">
                <a:latin typeface="HelveticaNeueLT Pro 55 Roman" panose="020B0604020202020204" pitchFamily="34" charset="0"/>
                <a:cs typeface="Arial" panose="020B0604020202020204" pitchFamily="34" charset="0"/>
              </a:rPr>
              <a:t>Landscape, green infrastructure and biodiversity</a:t>
            </a:r>
          </a:p>
          <a:p>
            <a:pPr marL="351450" lvl="2" indent="-171450"/>
            <a:r>
              <a:rPr lang="en-US" sz="1600" dirty="0">
                <a:latin typeface="HelveticaNeueLT Pro 55 Roman" panose="020B0604020202020204" pitchFamily="34" charset="0"/>
                <a:cs typeface="Arial" panose="020B0604020202020204" pitchFamily="34" charset="0"/>
              </a:rPr>
              <a:t>Environmental performance of place and buildings</a:t>
            </a:r>
          </a:p>
          <a:p>
            <a:pPr marL="351450" lvl="2" indent="-171450"/>
            <a:r>
              <a:rPr lang="en-US" sz="1600" dirty="0">
                <a:latin typeface="HelveticaNeueLT Pro 55 Roman" panose="020B0604020202020204" pitchFamily="34" charset="0"/>
                <a:cs typeface="Arial" panose="020B0604020202020204" pitchFamily="34" charset="0"/>
              </a:rPr>
              <a:t>Layout, including infrastructure and streets</a:t>
            </a:r>
          </a:p>
          <a:p>
            <a:pPr marL="351450" lvl="2" indent="-171450"/>
            <a:r>
              <a:rPr lang="en-US" sz="1600" dirty="0">
                <a:latin typeface="HelveticaNeueLT Pro 55 Roman" panose="020B0604020202020204" pitchFamily="34" charset="0"/>
                <a:cs typeface="Arial" panose="020B0604020202020204" pitchFamily="34" charset="0"/>
              </a:rPr>
              <a:t>Building façades, materials</a:t>
            </a:r>
          </a:p>
          <a:p>
            <a:pPr marL="351450" lvl="2" indent="-171450"/>
            <a:r>
              <a:rPr lang="en-US" sz="1600" dirty="0">
                <a:latin typeface="HelveticaNeueLT Pro 55 Roman" panose="020B0604020202020204" pitchFamily="34" charset="0"/>
                <a:cs typeface="Arial" panose="020B0604020202020204" pitchFamily="34" charset="0"/>
              </a:rPr>
              <a:t>Local character and heritage</a:t>
            </a:r>
          </a:p>
        </p:txBody>
      </p:sp>
      <p:pic>
        <p:nvPicPr>
          <p:cNvPr id="9" name="Picture 8">
            <a:extLst>
              <a:ext uri="{FF2B5EF4-FFF2-40B4-BE49-F238E27FC236}">
                <a16:creationId xmlns:a16="http://schemas.microsoft.com/office/drawing/2014/main" id="{9F1FDE23-89C9-1A1F-EFAF-CFD752261D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0608" y="560229"/>
            <a:ext cx="4512309" cy="5868121"/>
          </a:xfrm>
          <a:prstGeom prst="rect">
            <a:avLst/>
          </a:prstGeom>
        </p:spPr>
      </p:pic>
      <p:sp>
        <p:nvSpPr>
          <p:cNvPr id="2" name="Slide Number Placeholder 1">
            <a:extLst>
              <a:ext uri="{FF2B5EF4-FFF2-40B4-BE49-F238E27FC236}">
                <a16:creationId xmlns:a16="http://schemas.microsoft.com/office/drawing/2014/main" id="{EB64ED91-AB36-52CD-82A9-DEDAFFFD1039}"/>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19</a:t>
            </a:fld>
            <a:endParaRPr lang="en-GB" dirty="0">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02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3B85ED-8CC3-B766-4111-5D44620FA7ED}"/>
              </a:ext>
            </a:extLst>
          </p:cNvPr>
          <p:cNvSpPr>
            <a:spLocks noGrp="1"/>
          </p:cNvSpPr>
          <p:nvPr>
            <p:ph type="sldNum" sz="quarter" idx="12"/>
          </p:nvPr>
        </p:nvSpPr>
        <p:spPr/>
        <p:txBody>
          <a:bodyPr/>
          <a:lstStyle/>
          <a:p>
            <a:fld id="{AF8BC7C4-2EE5-4766-9C46-468AF9ADDA1F}" type="slidenum">
              <a:rPr lang="en-GB" smtClean="0"/>
              <a:pPr/>
              <a:t>2</a:t>
            </a:fld>
            <a:endParaRPr lang="en-GB" dirty="0"/>
          </a:p>
        </p:txBody>
      </p:sp>
      <p:sp>
        <p:nvSpPr>
          <p:cNvPr id="4" name="Title 3">
            <a:extLst>
              <a:ext uri="{FF2B5EF4-FFF2-40B4-BE49-F238E27FC236}">
                <a16:creationId xmlns:a16="http://schemas.microsoft.com/office/drawing/2014/main" id="{C6E2479A-46AB-2A99-B6B2-9F5F6FEDB9E6}"/>
              </a:ext>
            </a:extLst>
          </p:cNvPr>
          <p:cNvSpPr>
            <a:spLocks noGrp="1"/>
          </p:cNvSpPr>
          <p:nvPr>
            <p:ph type="title"/>
          </p:nvPr>
        </p:nvSpPr>
        <p:spPr/>
        <p:txBody>
          <a:bodyPr/>
          <a:lstStyle/>
          <a:p>
            <a:r>
              <a:rPr lang="en-US" dirty="0">
                <a:latin typeface="HelveticaNeueLT Pro 55 Roman" panose="020B0604020202020204" pitchFamily="34" charset="0"/>
                <a:cs typeface="Arial" panose="020B0604020202020204" pitchFamily="34" charset="0"/>
              </a:rPr>
              <a:t>Information for presenters</a:t>
            </a:r>
            <a:endParaRPr lang="en-GB" dirty="0">
              <a:latin typeface="HelveticaNeueLT Pro 55 Roman" panose="020B0604020202020204" pitchFamily="34" charset="0"/>
              <a:cs typeface="Arial" panose="020B060402020202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id="{E56E085E-8DBA-92B4-DA40-ED6FAA145CC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11125991" y="0"/>
            <a:ext cx="709613" cy="709613"/>
          </a:xfrm>
          <a:prstGeom prst="rect">
            <a:avLst/>
          </a:prstGeom>
        </p:spPr>
      </p:pic>
    </p:spTree>
    <p:extLst>
      <p:ext uri="{BB962C8B-B14F-4D97-AF65-F5344CB8AC3E}">
        <p14:creationId xmlns:p14="http://schemas.microsoft.com/office/powerpoint/2010/main" val="2539688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3EF653E-9CCE-FBBE-7D5F-055AD2D88C62}"/>
              </a:ext>
            </a:extLst>
          </p:cNvPr>
          <p:cNvSpPr>
            <a:spLocks noGrp="1"/>
          </p:cNvSpPr>
          <p:nvPr>
            <p:ph type="body" idx="1"/>
          </p:nvPr>
        </p:nvSpPr>
        <p:spPr>
          <a:xfrm>
            <a:off x="710407" y="2401888"/>
            <a:ext cx="5101114" cy="3303587"/>
          </a:xfrm>
        </p:spPr>
        <p:txBody>
          <a:bodyPr numCol="1" spcCol="216000"/>
          <a:lstStyle/>
          <a:p>
            <a:r>
              <a:rPr lang="en-US" sz="1800" dirty="0">
                <a:solidFill>
                  <a:srgbClr val="E20512"/>
                </a:solidFill>
                <a:latin typeface="HelveticaNeueLT Pro 55 Roman" panose="020B0604020202020204" pitchFamily="34" charset="0"/>
                <a:cs typeface="Arial" panose="020B0604020202020204" pitchFamily="34" charset="0"/>
              </a:rPr>
              <a:t>Clear requirements setting out an unambiguous interpretation of planning policy and guidance.</a:t>
            </a:r>
          </a:p>
          <a:p>
            <a:endParaRPr lang="en-US" sz="1800" dirty="0">
              <a:solidFill>
                <a:srgbClr val="E20512"/>
              </a:solidFill>
              <a:latin typeface="HelveticaNeueLT Pro 55 Roman" panose="020B0604020202020204" pitchFamily="34" charset="0"/>
              <a:cs typeface="Arial" panose="020B0604020202020204" pitchFamily="34" charset="0"/>
            </a:endParaRPr>
          </a:p>
          <a:p>
            <a:r>
              <a:rPr lang="en-US" sz="1600" dirty="0">
                <a:latin typeface="HelveticaNeueLT Pro 55 Roman" panose="020B0604020202020204" pitchFamily="34" charset="0"/>
                <a:cs typeface="Arial" panose="020B0604020202020204" pitchFamily="34" charset="0"/>
              </a:rPr>
              <a:t>Benefits:</a:t>
            </a:r>
          </a:p>
          <a:p>
            <a:pPr marL="171450" indent="-171450">
              <a:buFont typeface="Arial" panose="020B0604020202020204" pitchFamily="34" charset="0"/>
              <a:buChar char="•"/>
            </a:pPr>
            <a:r>
              <a:rPr lang="en-US" sz="1600" dirty="0">
                <a:latin typeface="HelveticaNeueLT Pro 55 Roman" panose="020B0604020202020204" pitchFamily="34" charset="0"/>
                <a:cs typeface="Arial" panose="020B0604020202020204" pitchFamily="34" charset="0"/>
              </a:rPr>
              <a:t>Development management officers can quickly assess compliance</a:t>
            </a:r>
          </a:p>
          <a:p>
            <a:pPr marL="171450" indent="-171450">
              <a:buFont typeface="Arial" panose="020B0604020202020204" pitchFamily="34" charset="0"/>
              <a:buChar char="•"/>
            </a:pPr>
            <a:r>
              <a:rPr lang="en-US" sz="1600" dirty="0">
                <a:latin typeface="HelveticaNeueLT Pro 55 Roman" panose="020B0604020202020204" pitchFamily="34" charset="0"/>
                <a:cs typeface="Arial" panose="020B0604020202020204" pitchFamily="34" charset="0"/>
              </a:rPr>
              <a:t>Developers can confidently predict expectations for design and manage risk</a:t>
            </a:r>
          </a:p>
          <a:p>
            <a:pPr marL="171450" indent="-171450">
              <a:buFont typeface="Arial" panose="020B0604020202020204" pitchFamily="34" charset="0"/>
              <a:buChar char="•"/>
            </a:pPr>
            <a:r>
              <a:rPr lang="en-US" sz="1600" dirty="0">
                <a:latin typeface="HelveticaNeueLT Pro 55 Roman" panose="020B0604020202020204" pitchFamily="34" charset="0"/>
                <a:cs typeface="Arial" panose="020B0604020202020204" pitchFamily="34" charset="0"/>
              </a:rPr>
              <a:t>The community can be confident that development will meet </a:t>
            </a:r>
            <a:r>
              <a:rPr lang="en-GB" sz="1600" dirty="0">
                <a:latin typeface="HelveticaNeueLT Pro 55 Roman" panose="020B0604020202020204" pitchFamily="34" charset="0"/>
                <a:cs typeface="Arial" panose="020B0604020202020204" pitchFamily="34" charset="0"/>
              </a:rPr>
              <a:t>standards set in the local design code</a:t>
            </a:r>
            <a:endParaRPr lang="en-US" sz="1600" dirty="0">
              <a:latin typeface="HelveticaNeueLT Pro 55 Roman" panose="020B0604020202020204" pitchFamily="34" charset="0"/>
              <a:cs typeface="Arial" panose="020B0604020202020204" pitchFamily="34" charset="0"/>
            </a:endParaRPr>
          </a:p>
        </p:txBody>
      </p:sp>
      <p:sp>
        <p:nvSpPr>
          <p:cNvPr id="21" name="Title 4">
            <a:extLst>
              <a:ext uri="{FF2B5EF4-FFF2-40B4-BE49-F238E27FC236}">
                <a16:creationId xmlns:a16="http://schemas.microsoft.com/office/drawing/2014/main" id="{2387FAB8-08CA-ABB8-D7DB-7AE57B0070A8}"/>
              </a:ext>
            </a:extLst>
          </p:cNvPr>
          <p:cNvSpPr txBox="1">
            <a:spLocks/>
          </p:cNvSpPr>
          <p:nvPr/>
        </p:nvSpPr>
        <p:spPr>
          <a:xfrm>
            <a:off x="709614" y="709614"/>
            <a:ext cx="5101114" cy="14760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GB" dirty="0">
                <a:latin typeface="HelveticaNeueLT Pro 55 Roman" panose="020B0604020202020204" pitchFamily="34" charset="0"/>
                <a:cs typeface="Arial" panose="020B0604020202020204" pitchFamily="34" charset="0"/>
              </a:rPr>
              <a:t>Clarity about what is expected</a:t>
            </a:r>
          </a:p>
        </p:txBody>
      </p:sp>
      <p:sp>
        <p:nvSpPr>
          <p:cNvPr id="2" name="Slide Number Placeholder 1">
            <a:extLst>
              <a:ext uri="{FF2B5EF4-FFF2-40B4-BE49-F238E27FC236}">
                <a16:creationId xmlns:a16="http://schemas.microsoft.com/office/drawing/2014/main" id="{7139A6BA-4755-96B7-D5D8-B9BA9A16C11C}"/>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20</a:t>
            </a:fld>
            <a:endParaRPr lang="en-GB" dirty="0">
              <a:latin typeface="HelveticaNeueLT Pro 55 Roman"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8906866F-1329-3489-B6CB-2C95466E37B3}"/>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Why a code?</a:t>
            </a:r>
          </a:p>
        </p:txBody>
      </p:sp>
      <p:pic>
        <p:nvPicPr>
          <p:cNvPr id="6" name="Picture 5" descr="A house with a door open&#10;&#10;Description automatically generated">
            <a:extLst>
              <a:ext uri="{FF2B5EF4-FFF2-40B4-BE49-F238E27FC236}">
                <a16:creationId xmlns:a16="http://schemas.microsoft.com/office/drawing/2014/main" id="{D6CA86A7-0EB2-82C5-BCDB-66AFA41289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60820" y="1447626"/>
            <a:ext cx="4496278" cy="4402669"/>
          </a:xfrm>
          <a:prstGeom prst="rect">
            <a:avLst/>
          </a:prstGeom>
        </p:spPr>
      </p:pic>
      <p:sp>
        <p:nvSpPr>
          <p:cNvPr id="5" name="Footer Placeholder 2">
            <a:extLst>
              <a:ext uri="{FF2B5EF4-FFF2-40B4-BE49-F238E27FC236}">
                <a16:creationId xmlns:a16="http://schemas.microsoft.com/office/drawing/2014/main" id="{6438E3C3-4877-B9DA-9CAD-9ECDD75E7F8F}"/>
              </a:ext>
            </a:extLst>
          </p:cNvPr>
          <p:cNvSpPr txBox="1">
            <a:spLocks/>
          </p:cNvSpPr>
          <p:nvPr/>
        </p:nvSpPr>
        <p:spPr>
          <a:xfrm>
            <a:off x="8098456" y="6356350"/>
            <a:ext cx="2958642" cy="200404"/>
          </a:xfrm>
          <a:prstGeom prst="rect">
            <a:avLst/>
          </a:prstGeom>
        </p:spPr>
        <p:txBody>
          <a:bodyPr vert="horz" lIns="0" tIns="0" rIns="0" bIns="0" rtlCol="0" anchor="t" anchorCtr="0"/>
          <a:lstStyle>
            <a:defPPr>
              <a:defRPr lang="en-US"/>
            </a:defPPr>
            <a:lvl1pPr marL="0" algn="l" defTabSz="914400" rtl="0" eaLnBrk="1" latinLnBrk="0" hangingPunct="1">
              <a:defRPr sz="800" b="0" i="0" kern="1200">
                <a:solidFill>
                  <a:schemeClr val="tx1"/>
                </a:solidFill>
                <a:latin typeface="HelveticaNeueLT Pro 55 Roman" panose="020B06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HelveticaNeueLT Pro 55 Roman" panose="020B0604020202020204" pitchFamily="34" charset="0"/>
                <a:cs typeface="Arial" panose="020B0604020202020204" pitchFamily="34" charset="0"/>
              </a:rPr>
              <a:t>Image: Be First</a:t>
            </a:r>
          </a:p>
        </p:txBody>
      </p:sp>
    </p:spTree>
    <p:extLst>
      <p:ext uri="{BB962C8B-B14F-4D97-AF65-F5344CB8AC3E}">
        <p14:creationId xmlns:p14="http://schemas.microsoft.com/office/powerpoint/2010/main" val="442101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0A67FC0-1F23-DA38-25CE-BACABD9E8885}"/>
              </a:ext>
            </a:extLst>
          </p:cNvPr>
          <p:cNvSpPr/>
          <p:nvPr/>
        </p:nvSpPr>
        <p:spPr>
          <a:xfrm>
            <a:off x="6096000" y="0"/>
            <a:ext cx="6096000"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NeueLT Pro 55 Roman" panose="020B0604020202020204" pitchFamily="34" charset="77"/>
            </a:endParaRPr>
          </a:p>
        </p:txBody>
      </p:sp>
      <p:sp>
        <p:nvSpPr>
          <p:cNvPr id="15" name="Text Placeholder 14">
            <a:extLst>
              <a:ext uri="{FF2B5EF4-FFF2-40B4-BE49-F238E27FC236}">
                <a16:creationId xmlns:a16="http://schemas.microsoft.com/office/drawing/2014/main" id="{A3EF653E-9CCE-FBBE-7D5F-055AD2D88C62}"/>
              </a:ext>
            </a:extLst>
          </p:cNvPr>
          <p:cNvSpPr>
            <a:spLocks noGrp="1"/>
          </p:cNvSpPr>
          <p:nvPr>
            <p:ph type="body" idx="1"/>
          </p:nvPr>
        </p:nvSpPr>
        <p:spPr>
          <a:xfrm>
            <a:off x="704506" y="2994660"/>
            <a:ext cx="4949162" cy="3153725"/>
          </a:xfrm>
        </p:spPr>
        <p:txBody>
          <a:bodyPr numCol="1" spcCol="216000"/>
          <a:lstStyle/>
          <a:p>
            <a:pPr marL="285750" indent="-285750">
              <a:buFont typeface="Arial" panose="020B0604020202020204" pitchFamily="34" charset="0"/>
              <a:buChar char="•"/>
            </a:pPr>
            <a:r>
              <a:rPr lang="en-US" sz="1600" dirty="0">
                <a:latin typeface="HelveticaNeueLT Pro 55 Roman" panose="020B0604020202020204" pitchFamily="34" charset="0"/>
                <a:cs typeface="Arial" panose="020B0604020202020204" pitchFamily="34" charset="0"/>
              </a:rPr>
              <a:t>Design codes front-load the planning process, clarifying design expectations at an early stage.</a:t>
            </a:r>
          </a:p>
          <a:p>
            <a:pPr marL="285750" indent="-285750">
              <a:buFont typeface="Arial" panose="020B0604020202020204" pitchFamily="34" charset="0"/>
              <a:buChar char="•"/>
            </a:pPr>
            <a:r>
              <a:rPr lang="en-US" sz="1600" dirty="0">
                <a:latin typeface="HelveticaNeueLT Pro 55 Roman" panose="020B0604020202020204" pitchFamily="34" charset="0"/>
                <a:cs typeface="Arial" panose="020B0604020202020204" pitchFamily="34" charset="0"/>
              </a:rPr>
              <a:t>Compliance guarantees better </a:t>
            </a:r>
            <a:br>
              <a:rPr lang="en-US" sz="1600" dirty="0">
                <a:latin typeface="HelveticaNeueLT Pro 55 Roman" panose="020B0604020202020204" pitchFamily="34" charset="0"/>
                <a:cs typeface="Arial" panose="020B0604020202020204" pitchFamily="34" charset="0"/>
              </a:rPr>
            </a:br>
            <a:r>
              <a:rPr lang="en-US" sz="1600" dirty="0">
                <a:latin typeface="HelveticaNeueLT Pro 55 Roman" panose="020B0604020202020204" pitchFamily="34" charset="0"/>
                <a:cs typeface="Arial" panose="020B0604020202020204" pitchFamily="34" charset="0"/>
              </a:rPr>
              <a:t>quality of design and local issues addressed. This means:</a:t>
            </a:r>
          </a:p>
          <a:p>
            <a:pPr marL="441450" lvl="3" indent="-171450"/>
            <a:r>
              <a:rPr lang="en-US" sz="1600" dirty="0">
                <a:latin typeface="HelveticaNeueLT Pro 55 Roman" panose="020B0604020202020204" pitchFamily="34" charset="0"/>
                <a:cs typeface="Arial" panose="020B0604020202020204" pitchFamily="34" charset="0"/>
              </a:rPr>
              <a:t>Quicker and easier to determine compliance</a:t>
            </a:r>
          </a:p>
          <a:p>
            <a:pPr marL="441450" lvl="3" indent="-171450"/>
            <a:r>
              <a:rPr lang="en-US" sz="1600" dirty="0">
                <a:latin typeface="HelveticaNeueLT Pro 55 Roman" panose="020B0604020202020204" pitchFamily="34" charset="0"/>
                <a:cs typeface="Arial" panose="020B0604020202020204" pitchFamily="34" charset="0"/>
              </a:rPr>
              <a:t> Better risk management</a:t>
            </a:r>
          </a:p>
          <a:p>
            <a:pPr marL="441450" lvl="3" indent="-171450"/>
            <a:r>
              <a:rPr lang="en-US" sz="1600" dirty="0">
                <a:latin typeface="HelveticaNeueLT Pro 55 Roman" panose="020B0604020202020204" pitchFamily="34" charset="0"/>
                <a:cs typeface="Arial" panose="020B0604020202020204" pitchFamily="34" charset="0"/>
              </a:rPr>
              <a:t> Less confrontational planning process</a:t>
            </a:r>
          </a:p>
          <a:p>
            <a:pPr marL="441450" lvl="3" indent="-171450"/>
            <a:r>
              <a:rPr lang="en-GB" sz="1600" dirty="0">
                <a:latin typeface="HelveticaNeueLT Pro 55 Roman" panose="020B0604020202020204" pitchFamily="34" charset="0"/>
                <a:cs typeface="Arial" panose="020B0604020202020204" pitchFamily="34" charset="0"/>
              </a:rPr>
              <a:t>Community buy-in to a code, and this should reduce opposition on design grounds</a:t>
            </a:r>
            <a:endParaRPr lang="en-US" sz="1600" dirty="0">
              <a:latin typeface="HelveticaNeueLT Pro 55 Roman" panose="020B0604020202020204" pitchFamily="34" charset="0"/>
              <a:cs typeface="Arial" panose="020B0604020202020204" pitchFamily="34" charset="0"/>
            </a:endParaRPr>
          </a:p>
          <a:p>
            <a:endParaRPr lang="en-US" sz="1600" dirty="0">
              <a:latin typeface="HelveticaNeueLT Pro 55 Roman" panose="020B0604020202020204" pitchFamily="34" charset="0"/>
              <a:cs typeface="Arial" panose="020B0604020202020204" pitchFamily="34" charset="0"/>
            </a:endParaRPr>
          </a:p>
          <a:p>
            <a:endParaRPr lang="en-US" sz="1600" dirty="0">
              <a:latin typeface="HelveticaNeueLT Pro 55 Roman" panose="020B0604020202020204" pitchFamily="34" charset="0"/>
              <a:cs typeface="Arial" panose="020B0604020202020204" pitchFamily="34" charset="0"/>
            </a:endParaRPr>
          </a:p>
        </p:txBody>
      </p:sp>
      <p:sp>
        <p:nvSpPr>
          <p:cNvPr id="21" name="Title 4">
            <a:extLst>
              <a:ext uri="{FF2B5EF4-FFF2-40B4-BE49-F238E27FC236}">
                <a16:creationId xmlns:a16="http://schemas.microsoft.com/office/drawing/2014/main" id="{2387FAB8-08CA-ABB8-D7DB-7AE57B0070A8}"/>
              </a:ext>
            </a:extLst>
          </p:cNvPr>
          <p:cNvSpPr txBox="1">
            <a:spLocks/>
          </p:cNvSpPr>
          <p:nvPr/>
        </p:nvSpPr>
        <p:spPr>
          <a:xfrm>
            <a:off x="709614" y="709614"/>
            <a:ext cx="5029990" cy="21004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US" dirty="0">
                <a:latin typeface="HelveticaNeueLT Pro 55 Roman" panose="020B0604020202020204" pitchFamily="34" charset="0"/>
                <a:cs typeface="Arial" panose="020B0604020202020204" pitchFamily="34" charset="0"/>
              </a:rPr>
              <a:t>A faster, more transparent planning system</a:t>
            </a:r>
          </a:p>
        </p:txBody>
      </p:sp>
      <p:sp>
        <p:nvSpPr>
          <p:cNvPr id="2" name="Slide Number Placeholder 1">
            <a:extLst>
              <a:ext uri="{FF2B5EF4-FFF2-40B4-BE49-F238E27FC236}">
                <a16:creationId xmlns:a16="http://schemas.microsoft.com/office/drawing/2014/main" id="{56EAA5D8-B6EF-02A5-95A9-1D7C1FA2211C}"/>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21</a:t>
            </a:fld>
            <a:endParaRPr lang="en-GB" dirty="0">
              <a:latin typeface="HelveticaNeueLT Pro 55 Roman"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EAF0F8F-955D-6D1F-4032-2AE211BCE4D0}"/>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Why a code?</a:t>
            </a:r>
          </a:p>
        </p:txBody>
      </p:sp>
      <p:pic>
        <p:nvPicPr>
          <p:cNvPr id="5" name="Picture 4" descr="A diagram of a graph&#10;&#10;Description automatically generated">
            <a:extLst>
              <a:ext uri="{FF2B5EF4-FFF2-40B4-BE49-F238E27FC236}">
                <a16:creationId xmlns:a16="http://schemas.microsoft.com/office/drawing/2014/main" id="{C9686D1C-164F-C225-7EA2-38392E9945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54106" y="1952234"/>
            <a:ext cx="5579787" cy="2953530"/>
          </a:xfrm>
          <a:prstGeom prst="rect">
            <a:avLst/>
          </a:prstGeom>
        </p:spPr>
      </p:pic>
      <p:sp>
        <p:nvSpPr>
          <p:cNvPr id="6" name="Footer Placeholder 2">
            <a:extLst>
              <a:ext uri="{FF2B5EF4-FFF2-40B4-BE49-F238E27FC236}">
                <a16:creationId xmlns:a16="http://schemas.microsoft.com/office/drawing/2014/main" id="{76FCE8E8-A0D6-AC9D-8459-C56523F88843}"/>
              </a:ext>
            </a:extLst>
          </p:cNvPr>
          <p:cNvSpPr txBox="1">
            <a:spLocks/>
          </p:cNvSpPr>
          <p:nvPr/>
        </p:nvSpPr>
        <p:spPr>
          <a:xfrm>
            <a:off x="8098456" y="6356350"/>
            <a:ext cx="2958642" cy="200404"/>
          </a:xfrm>
          <a:prstGeom prst="rect">
            <a:avLst/>
          </a:prstGeom>
        </p:spPr>
        <p:txBody>
          <a:bodyPr vert="horz" lIns="0" tIns="0" rIns="0" bIns="0" rtlCol="0" anchor="t" anchorCtr="0"/>
          <a:lstStyle>
            <a:defPPr>
              <a:defRPr lang="en-US"/>
            </a:defPPr>
            <a:lvl1pPr marL="0" algn="l" defTabSz="914400" rtl="0" eaLnBrk="1" latinLnBrk="0" hangingPunct="1">
              <a:defRPr sz="800" b="0" i="0" kern="1200">
                <a:solidFill>
                  <a:schemeClr val="tx1"/>
                </a:solidFill>
                <a:latin typeface="HelveticaNeueLT Pro 55 Roman" panose="020B06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HelveticaNeueLT Pro 55 Roman" panose="020B0604020202020204" pitchFamily="34" charset="0"/>
                <a:cs typeface="Arial" panose="020B0604020202020204" pitchFamily="34" charset="0"/>
              </a:rPr>
              <a:t>Image: Bradford Council</a:t>
            </a:r>
          </a:p>
        </p:txBody>
      </p:sp>
    </p:spTree>
    <p:extLst>
      <p:ext uri="{BB962C8B-B14F-4D97-AF65-F5344CB8AC3E}">
        <p14:creationId xmlns:p14="http://schemas.microsoft.com/office/powerpoint/2010/main" val="3741985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5C84973-4447-6DD0-E9D3-9CEEA635985D}"/>
              </a:ext>
            </a:extLst>
          </p:cNvPr>
          <p:cNvSpPr/>
          <p:nvPr/>
        </p:nvSpPr>
        <p:spPr>
          <a:xfrm>
            <a:off x="0" y="0"/>
            <a:ext cx="5652296"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NeueLT Pro 55 Roman" panose="020B0604020202020204" pitchFamily="34" charset="77"/>
            </a:endParaRPr>
          </a:p>
        </p:txBody>
      </p:sp>
      <p:sp>
        <p:nvSpPr>
          <p:cNvPr id="14" name="Text Placeholder 13">
            <a:extLst>
              <a:ext uri="{FF2B5EF4-FFF2-40B4-BE49-F238E27FC236}">
                <a16:creationId xmlns:a16="http://schemas.microsoft.com/office/drawing/2014/main" id="{D46EFB94-13B6-C5B0-6B35-01E8BBC62A3F}"/>
              </a:ext>
            </a:extLst>
          </p:cNvPr>
          <p:cNvSpPr>
            <a:spLocks noGrp="1"/>
          </p:cNvSpPr>
          <p:nvPr>
            <p:ph type="body" idx="1"/>
          </p:nvPr>
        </p:nvSpPr>
        <p:spPr>
          <a:xfrm>
            <a:off x="6438412" y="3220207"/>
            <a:ext cx="4694408" cy="2937637"/>
          </a:xfrm>
        </p:spPr>
        <p:txBody>
          <a:bodyPr/>
          <a:lstStyle/>
          <a:p>
            <a:pPr marL="171450" indent="-171450">
              <a:buFont typeface="Arial" panose="020B0604020202020204" pitchFamily="34" charset="0"/>
              <a:buChar char="•"/>
            </a:pPr>
            <a:r>
              <a:rPr lang="en-US" sz="1600" dirty="0">
                <a:latin typeface="HelveticaNeueLT Pro 55 Roman" panose="020B0604020202020204" pitchFamily="34" charset="0"/>
                <a:cs typeface="Arial" panose="020B0604020202020204" pitchFamily="34" charset="0"/>
              </a:rPr>
              <a:t>Community engagement is ongoing through the design code’s development.</a:t>
            </a:r>
          </a:p>
          <a:p>
            <a:pPr marL="171450" indent="-171450">
              <a:buFont typeface="Arial" panose="020B0604020202020204" pitchFamily="34" charset="0"/>
              <a:buChar char="•"/>
            </a:pPr>
            <a:r>
              <a:rPr lang="en-GB" sz="1600" dirty="0">
                <a:effectLst/>
                <a:latin typeface="HelveticaNeueLT Pro 55 Roman" panose="020B0604020202020204" pitchFamily="34" charset="0"/>
                <a:cs typeface="Arial" panose="020B0604020202020204" pitchFamily="34" charset="0"/>
              </a:rPr>
              <a:t>Community involvement during the preparation of design codes can provide evidence of what is popular local.</a:t>
            </a:r>
          </a:p>
          <a:p>
            <a:pPr marL="171450" indent="-171450">
              <a:buFont typeface="Arial" panose="020B0604020202020204" pitchFamily="34" charset="0"/>
              <a:buChar char="•"/>
            </a:pPr>
            <a:r>
              <a:rPr lang="en-US" sz="1600" dirty="0">
                <a:latin typeface="HelveticaNeueLT Pro 55 Roman" panose="020B0604020202020204" pitchFamily="34" charset="0"/>
                <a:cs typeface="Arial" panose="020B0604020202020204" pitchFamily="34" charset="0"/>
              </a:rPr>
              <a:t>Neighbourhood Planning Groups can play an important role:</a:t>
            </a:r>
          </a:p>
          <a:p>
            <a:pPr marL="441450" lvl="3" indent="-171450"/>
            <a:r>
              <a:rPr lang="en-US" sz="1600" dirty="0">
                <a:latin typeface="HelveticaNeueLT Pro 55 Roman" panose="020B0604020202020204" pitchFamily="34" charset="0"/>
                <a:cs typeface="Arial" panose="020B0604020202020204" pitchFamily="34" charset="0"/>
              </a:rPr>
              <a:t>Identify special qualities of the place</a:t>
            </a:r>
          </a:p>
          <a:p>
            <a:pPr marL="441450" lvl="3" indent="-171450"/>
            <a:r>
              <a:rPr lang="en-US" sz="1600" dirty="0">
                <a:latin typeface="HelveticaNeueLT Pro 55 Roman" panose="020B0604020202020204" pitchFamily="34" charset="0"/>
                <a:cs typeface="Arial" panose="020B0604020202020204" pitchFamily="34" charset="0"/>
              </a:rPr>
              <a:t>Articulating the community’s vision</a:t>
            </a:r>
          </a:p>
        </p:txBody>
      </p:sp>
      <p:sp>
        <p:nvSpPr>
          <p:cNvPr id="16" name="Title 4">
            <a:extLst>
              <a:ext uri="{FF2B5EF4-FFF2-40B4-BE49-F238E27FC236}">
                <a16:creationId xmlns:a16="http://schemas.microsoft.com/office/drawing/2014/main" id="{FD863E0A-314A-A366-C8F1-D82B4D26E8D1}"/>
              </a:ext>
            </a:extLst>
          </p:cNvPr>
          <p:cNvSpPr txBox="1">
            <a:spLocks/>
          </p:cNvSpPr>
          <p:nvPr/>
        </p:nvSpPr>
        <p:spPr>
          <a:xfrm>
            <a:off x="6096000" y="700156"/>
            <a:ext cx="5652296" cy="19824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US" dirty="0">
                <a:latin typeface="HelveticaNeueLT Pro 55 Roman" panose="020B0604020202020204" pitchFamily="34" charset="0"/>
                <a:cs typeface="Arial" panose="020B0604020202020204" pitchFamily="34" charset="0"/>
              </a:rPr>
              <a:t>Engaging </a:t>
            </a:r>
            <a:r>
              <a:rPr lang="en-GB" dirty="0">
                <a:latin typeface="HelveticaNeueLT Pro 55 Roman" panose="020B0604020202020204" pitchFamily="34" charset="0"/>
                <a:cs typeface="Arial" panose="020B0604020202020204" pitchFamily="34" charset="0"/>
              </a:rPr>
              <a:t>people in the transformation of their places</a:t>
            </a:r>
            <a:endParaRPr lang="en-US" dirty="0">
              <a:latin typeface="HelveticaNeueLT Pro 55 Roman" panose="020B0604020202020204" pitchFamily="34" charset="0"/>
              <a:cs typeface="Arial" panose="020B0604020202020204" pitchFamily="34" charset="0"/>
            </a:endParaRPr>
          </a:p>
        </p:txBody>
      </p:sp>
      <p:sp>
        <p:nvSpPr>
          <p:cNvPr id="23" name="Footer_placeholder">
            <a:extLst>
              <a:ext uri="{FF2B5EF4-FFF2-40B4-BE49-F238E27FC236}">
                <a16:creationId xmlns:a16="http://schemas.microsoft.com/office/drawing/2014/main" id="{F0DE6C83-6202-C5B6-0BE7-8A6EEF62E553}"/>
              </a:ext>
            </a:extLst>
          </p:cNvPr>
          <p:cNvSpPr txBox="1">
            <a:spLocks/>
          </p:cNvSpPr>
          <p:nvPr/>
        </p:nvSpPr>
        <p:spPr>
          <a:xfrm>
            <a:off x="709613" y="6413491"/>
            <a:ext cx="3470275"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HelveticaNeueLT Pro 55 Roman" panose="020B0604020202020204" pitchFamily="34" charset="77"/>
              </a:rPr>
              <a:t>Design Council</a:t>
            </a:r>
          </a:p>
        </p:txBody>
      </p:sp>
      <p:grpSp>
        <p:nvGrpSpPr>
          <p:cNvPr id="24" name="Group 23">
            <a:extLst>
              <a:ext uri="{FF2B5EF4-FFF2-40B4-BE49-F238E27FC236}">
                <a16:creationId xmlns:a16="http://schemas.microsoft.com/office/drawing/2014/main" id="{5A2EF0F8-9E61-9871-8B90-E23B7541A53E}"/>
              </a:ext>
            </a:extLst>
          </p:cNvPr>
          <p:cNvGrpSpPr/>
          <p:nvPr/>
        </p:nvGrpSpPr>
        <p:grpSpPr>
          <a:xfrm>
            <a:off x="546086" y="1090821"/>
            <a:ext cx="4560124" cy="4676356"/>
            <a:chOff x="6965874" y="1510020"/>
            <a:chExt cx="4518027" cy="4633186"/>
          </a:xfrm>
        </p:grpSpPr>
        <p:pic>
          <p:nvPicPr>
            <p:cNvPr id="25" name="Picture 24" descr="A person and a child looking at a sign&#10;&#10;Description automatically generated with low confidence">
              <a:extLst>
                <a:ext uri="{FF2B5EF4-FFF2-40B4-BE49-F238E27FC236}">
                  <a16:creationId xmlns:a16="http://schemas.microsoft.com/office/drawing/2014/main" id="{B5523B68-7617-DCFD-A64D-E77DB4F28C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5876" y="1512380"/>
              <a:ext cx="2228850" cy="1485900"/>
            </a:xfrm>
            <a:prstGeom prst="rect">
              <a:avLst/>
            </a:prstGeom>
          </p:spPr>
        </p:pic>
        <p:pic>
          <p:nvPicPr>
            <p:cNvPr id="26" name="Picture 25" descr="A group of people playing drums under a tent&#10;&#10;Description automatically generated with medium confidence">
              <a:extLst>
                <a:ext uri="{FF2B5EF4-FFF2-40B4-BE49-F238E27FC236}">
                  <a16:creationId xmlns:a16="http://schemas.microsoft.com/office/drawing/2014/main" id="{F866D742-6DEC-441B-5136-51264AD1E8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1423" y="1510020"/>
              <a:ext cx="2210964" cy="1473976"/>
            </a:xfrm>
            <a:prstGeom prst="rect">
              <a:avLst/>
            </a:prstGeom>
          </p:spPr>
        </p:pic>
        <p:pic>
          <p:nvPicPr>
            <p:cNvPr id="27" name="Picture 26" descr="A group of women standing under an umbrella&#10;&#10;Description automatically generated with low confidence">
              <a:extLst>
                <a:ext uri="{FF2B5EF4-FFF2-40B4-BE49-F238E27FC236}">
                  <a16:creationId xmlns:a16="http://schemas.microsoft.com/office/drawing/2014/main" id="{38D8FFE5-B5D1-F8B5-A932-BE86927384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71423" y="3064957"/>
              <a:ext cx="2212478" cy="3078249"/>
            </a:xfrm>
            <a:prstGeom prst="rect">
              <a:avLst/>
            </a:prstGeom>
          </p:spPr>
        </p:pic>
        <p:pic>
          <p:nvPicPr>
            <p:cNvPr id="28" name="Picture 27" descr="A group of people standing around a structure&#10;&#10;Description automatically generated with low confidence">
              <a:extLst>
                <a:ext uri="{FF2B5EF4-FFF2-40B4-BE49-F238E27FC236}">
                  <a16:creationId xmlns:a16="http://schemas.microsoft.com/office/drawing/2014/main" id="{EAAD710A-3A57-7AEE-B924-0EF79E56278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65876" y="3064957"/>
              <a:ext cx="2228850" cy="1510404"/>
            </a:xfrm>
            <a:prstGeom prst="rect">
              <a:avLst/>
            </a:prstGeom>
          </p:spPr>
        </p:pic>
        <p:pic>
          <p:nvPicPr>
            <p:cNvPr id="29" name="Picture 28" descr="A picture containing clothing, footwear, person, tripod&#10;&#10;Description automatically generated">
              <a:extLst>
                <a:ext uri="{FF2B5EF4-FFF2-40B4-BE49-F238E27FC236}">
                  <a16:creationId xmlns:a16="http://schemas.microsoft.com/office/drawing/2014/main" id="{872D1541-2183-402C-5FB2-7F58A51C55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5874" y="4657305"/>
              <a:ext cx="2228852" cy="1485901"/>
            </a:xfrm>
            <a:prstGeom prst="rect">
              <a:avLst/>
            </a:prstGeom>
          </p:spPr>
        </p:pic>
      </p:grpSp>
      <p:sp>
        <p:nvSpPr>
          <p:cNvPr id="2" name="Slide Number Placeholder 1">
            <a:extLst>
              <a:ext uri="{FF2B5EF4-FFF2-40B4-BE49-F238E27FC236}">
                <a16:creationId xmlns:a16="http://schemas.microsoft.com/office/drawing/2014/main" id="{F66C639E-6F9C-5369-7BD3-5DC750809DB3}"/>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22</a:t>
            </a:fld>
            <a:endParaRPr lang="en-GB" dirty="0">
              <a:latin typeface="HelveticaNeueLT Pro 55 Roman"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99C9296-7437-CEF5-FC94-F12550CF4CB6}"/>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Why a code?</a:t>
            </a:r>
          </a:p>
        </p:txBody>
      </p:sp>
      <p:sp>
        <p:nvSpPr>
          <p:cNvPr id="4" name="Footer Placeholder 2">
            <a:extLst>
              <a:ext uri="{FF2B5EF4-FFF2-40B4-BE49-F238E27FC236}">
                <a16:creationId xmlns:a16="http://schemas.microsoft.com/office/drawing/2014/main" id="{FD5FB438-D80D-1672-AEF2-11E9C61E94DA}"/>
              </a:ext>
            </a:extLst>
          </p:cNvPr>
          <p:cNvSpPr txBox="1">
            <a:spLocks/>
          </p:cNvSpPr>
          <p:nvPr/>
        </p:nvSpPr>
        <p:spPr>
          <a:xfrm>
            <a:off x="4104168" y="6413491"/>
            <a:ext cx="974246" cy="135500"/>
          </a:xfrm>
          <a:prstGeom prst="rect">
            <a:avLst/>
          </a:prstGeom>
        </p:spPr>
        <p:txBody>
          <a:bodyPr vert="horz" lIns="0" tIns="0" rIns="0" bIns="0" rtlCol="0" anchor="t" anchorCtr="0"/>
          <a:lstStyle>
            <a:defPPr>
              <a:defRPr lang="en-US"/>
            </a:defPPr>
            <a:lvl1pPr marL="0" algn="l" defTabSz="914400" rtl="0" eaLnBrk="1" latinLnBrk="0" hangingPunct="1">
              <a:defRPr sz="800" b="0" i="0" kern="1200">
                <a:solidFill>
                  <a:schemeClr val="tx1"/>
                </a:solidFill>
                <a:latin typeface="HelveticaNeueLT Pro 55 Roman" panose="020B06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HelveticaNeueLT Pro 55 Roman" panose="020B0604020202020204" pitchFamily="34" charset="0"/>
                <a:cs typeface="Arial" panose="020B0604020202020204" pitchFamily="34" charset="0"/>
              </a:rPr>
              <a:t>Images: Make Good</a:t>
            </a:r>
          </a:p>
        </p:txBody>
      </p:sp>
    </p:spTree>
    <p:extLst>
      <p:ext uri="{BB962C8B-B14F-4D97-AF65-F5344CB8AC3E}">
        <p14:creationId xmlns:p14="http://schemas.microsoft.com/office/powerpoint/2010/main" val="213261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8A6A46-F23B-964F-8E8D-889D5E15E2D3}"/>
              </a:ext>
            </a:extLst>
          </p:cNvPr>
          <p:cNvSpPr>
            <a:spLocks noGrp="1"/>
          </p:cNvSpPr>
          <p:nvPr>
            <p:ph type="title"/>
          </p:nvPr>
        </p:nvSpPr>
        <p:spPr/>
        <p:txBody>
          <a:bodyPr/>
          <a:lstStyle/>
          <a:p>
            <a:r>
              <a:rPr lang="en-US" sz="5000" dirty="0">
                <a:latin typeface="HelveticaNeueLT Pro 55 Roman" panose="020B0604020202020204" pitchFamily="34" charset="0"/>
                <a:cs typeface="Arial" panose="020B0604020202020204" pitchFamily="34" charset="0"/>
              </a:rPr>
              <a:t>How can you benefit from a design code?</a:t>
            </a:r>
          </a:p>
        </p:txBody>
      </p:sp>
      <p:sp>
        <p:nvSpPr>
          <p:cNvPr id="5" name="Slide Number Placeholder 4">
            <a:extLst>
              <a:ext uri="{FF2B5EF4-FFF2-40B4-BE49-F238E27FC236}">
                <a16:creationId xmlns:a16="http://schemas.microsoft.com/office/drawing/2014/main" id="{986D725D-3656-DF4A-A649-FCE738C830B8}"/>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pPr/>
              <a:t>23</a:t>
            </a:fld>
            <a:endParaRPr lang="en-GB" dirty="0">
              <a:latin typeface="HelveticaNeueLT Pro 55 Roman" panose="020B0604020202020204" pitchFamily="34" charset="0"/>
              <a:cs typeface="Arial" panose="020B0604020202020204" pitchFamily="34" charset="0"/>
            </a:endParaRPr>
          </a:p>
        </p:txBody>
      </p:sp>
      <p:pic>
        <p:nvPicPr>
          <p:cNvPr id="4" name="Picture 3" descr="A picture containing logo&#10;&#10;Description automatically generated">
            <a:extLst>
              <a:ext uri="{FF2B5EF4-FFF2-40B4-BE49-F238E27FC236}">
                <a16:creationId xmlns:a16="http://schemas.microsoft.com/office/drawing/2014/main" id="{AC88A39B-B050-97E2-4F73-8CE000ABAC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5991" y="0"/>
            <a:ext cx="709613" cy="709613"/>
          </a:xfrm>
          <a:prstGeom prst="rect">
            <a:avLst/>
          </a:prstGeom>
        </p:spPr>
      </p:pic>
      <p:sp>
        <p:nvSpPr>
          <p:cNvPr id="6" name="Footer Placeholder 5">
            <a:extLst>
              <a:ext uri="{FF2B5EF4-FFF2-40B4-BE49-F238E27FC236}">
                <a16:creationId xmlns:a16="http://schemas.microsoft.com/office/drawing/2014/main" id="{7BE4820E-DDEC-0BD7-CF02-E9FE06823455}"/>
              </a:ext>
            </a:extLst>
          </p:cNvPr>
          <p:cNvSpPr>
            <a:spLocks noGrp="1"/>
          </p:cNvSpPr>
          <p:nvPr>
            <p:ph type="ftr" sz="quarter" idx="11"/>
          </p:nvPr>
        </p:nvSpPr>
        <p:spPr/>
        <p:txBody>
          <a:bodyPr/>
          <a:lstStyle/>
          <a:p>
            <a:pPr>
              <a:tabLst>
                <a:tab pos="1820863" algn="l"/>
              </a:tabLst>
            </a:pPr>
            <a:r>
              <a:rPr lang="en-GB" dirty="0">
                <a:latin typeface="HelveticaNeueLT Pro 55 Roman" panose="020B0604020202020204" pitchFamily="34" charset="0"/>
                <a:cs typeface="Arial" panose="020B0604020202020204" pitchFamily="34" charset="0"/>
              </a:rPr>
              <a:t>How can you benefit</a:t>
            </a:r>
          </a:p>
        </p:txBody>
      </p:sp>
    </p:spTree>
    <p:extLst>
      <p:ext uri="{BB962C8B-B14F-4D97-AF65-F5344CB8AC3E}">
        <p14:creationId xmlns:p14="http://schemas.microsoft.com/office/powerpoint/2010/main" val="138254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72CF-9C46-8D4B-A7B0-B9E837A37E5A}"/>
              </a:ext>
            </a:extLst>
          </p:cNvPr>
          <p:cNvSpPr>
            <a:spLocks noGrp="1"/>
          </p:cNvSpPr>
          <p:nvPr>
            <p:ph type="title"/>
          </p:nvPr>
        </p:nvSpPr>
        <p:spPr>
          <a:xfrm>
            <a:off x="709614" y="615831"/>
            <a:ext cx="10771185" cy="1157841"/>
          </a:xfrm>
        </p:spPr>
        <p:txBody>
          <a:bodyPr/>
          <a:lstStyle/>
          <a:p>
            <a:r>
              <a:rPr lang="en-US" dirty="0">
                <a:latin typeface="HelveticaNeueLT Pro 55 Roman" panose="020B0604020202020204" pitchFamily="34" charset="0"/>
                <a:cs typeface="Arial" panose="020B0604020202020204" pitchFamily="34" charset="0"/>
              </a:rPr>
              <a:t>Coding streamlines </a:t>
            </a:r>
            <a:br>
              <a:rPr lang="en-US" dirty="0">
                <a:latin typeface="HelveticaNeueLT Pro 55 Roman" panose="020B0604020202020204" pitchFamily="34" charset="0"/>
                <a:cs typeface="Arial" panose="020B0604020202020204" pitchFamily="34" charset="0"/>
              </a:rPr>
            </a:br>
            <a:r>
              <a:rPr lang="en-US" dirty="0">
                <a:latin typeface="HelveticaNeueLT Pro 55 Roman" panose="020B0604020202020204" pitchFamily="34" charset="0"/>
                <a:cs typeface="Arial" panose="020B0604020202020204" pitchFamily="34" charset="0"/>
              </a:rPr>
              <a:t>the application process</a:t>
            </a:r>
          </a:p>
        </p:txBody>
      </p:sp>
      <p:sp>
        <p:nvSpPr>
          <p:cNvPr id="4" name="Oval 3">
            <a:extLst>
              <a:ext uri="{FF2B5EF4-FFF2-40B4-BE49-F238E27FC236}">
                <a16:creationId xmlns:a16="http://schemas.microsoft.com/office/drawing/2014/main" id="{5E136706-5D70-4A41-BB03-3AE91AE49468}"/>
              </a:ext>
            </a:extLst>
          </p:cNvPr>
          <p:cNvSpPr/>
          <p:nvPr/>
        </p:nvSpPr>
        <p:spPr>
          <a:xfrm>
            <a:off x="11185912" y="5327349"/>
            <a:ext cx="525246" cy="5252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l">
              <a:lnSpc>
                <a:spcPct val="120000"/>
              </a:lnSpc>
            </a:pPr>
            <a:endParaRPr lang="en-US">
              <a:solidFill>
                <a:schemeClr val="accent2"/>
              </a:solidFill>
              <a:latin typeface="HelveticaNeueLT Pro 55 Roman" panose="020B0604020202020204" pitchFamily="34" charset="77"/>
            </a:endParaRPr>
          </a:p>
        </p:txBody>
      </p:sp>
      <p:cxnSp>
        <p:nvCxnSpPr>
          <p:cNvPr id="5" name="Straight Connector 4">
            <a:extLst>
              <a:ext uri="{FF2B5EF4-FFF2-40B4-BE49-F238E27FC236}">
                <a16:creationId xmlns:a16="http://schemas.microsoft.com/office/drawing/2014/main" id="{DD5F65D8-D5EC-8540-B0A0-ECD828FAFBB2}"/>
              </a:ext>
            </a:extLst>
          </p:cNvPr>
          <p:cNvCxnSpPr>
            <a:cxnSpLocks/>
          </p:cNvCxnSpPr>
          <p:nvPr/>
        </p:nvCxnSpPr>
        <p:spPr>
          <a:xfrm>
            <a:off x="-32266" y="5589972"/>
            <a:ext cx="11480800" cy="1"/>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260A590-85E5-0942-9D30-F92C3F19B67F}"/>
              </a:ext>
            </a:extLst>
          </p:cNvPr>
          <p:cNvGrpSpPr/>
          <p:nvPr/>
        </p:nvGrpSpPr>
        <p:grpSpPr>
          <a:xfrm>
            <a:off x="2254628" y="2497406"/>
            <a:ext cx="1820377" cy="3091453"/>
            <a:chOff x="875966" y="2295267"/>
            <a:chExt cx="1712301" cy="3325322"/>
          </a:xfrm>
        </p:grpSpPr>
        <p:sp>
          <p:nvSpPr>
            <p:cNvPr id="13" name="TextBox 12">
              <a:extLst>
                <a:ext uri="{FF2B5EF4-FFF2-40B4-BE49-F238E27FC236}">
                  <a16:creationId xmlns:a16="http://schemas.microsoft.com/office/drawing/2014/main" id="{90D8F46D-C355-7748-886A-954115330569}"/>
                </a:ext>
              </a:extLst>
            </p:cNvPr>
            <p:cNvSpPr txBox="1"/>
            <p:nvPr/>
          </p:nvSpPr>
          <p:spPr>
            <a:xfrm>
              <a:off x="909817" y="2295267"/>
              <a:ext cx="1678450" cy="2847115"/>
            </a:xfrm>
            <a:prstGeom prst="rect">
              <a:avLst/>
            </a:prstGeom>
            <a:noFill/>
            <a:ln>
              <a:noFill/>
            </a:ln>
          </p:spPr>
          <p:txBody>
            <a:bodyPr wrap="square" lIns="108000" tIns="0" rIns="108000" bIns="0" rtlCol="0">
              <a:spAutoFit/>
            </a:bodyPr>
            <a:lstStyle/>
            <a:p>
              <a:pPr lvl="0"/>
              <a:r>
                <a:rPr lang="en-GB" sz="1600" dirty="0">
                  <a:latin typeface="HelveticaNeueLT Pro 55 Roman" panose="020B0604020202020204" pitchFamily="34" charset="0"/>
                  <a:cs typeface="Arial" panose="020B0604020202020204" pitchFamily="34" charset="0"/>
                </a:rPr>
                <a:t>Pre-app</a:t>
              </a:r>
            </a:p>
            <a:p>
              <a:pPr marL="171450" lvl="0" indent="-171450">
                <a:buFont typeface="Arial" panose="020B0604020202020204" pitchFamily="34" charset="0"/>
                <a:buChar char="•"/>
              </a:pPr>
              <a:r>
                <a:rPr lang="en-US" sz="1200" dirty="0">
                  <a:latin typeface="HelveticaNeueLT Pro 55 Roman" panose="020B0604020202020204" pitchFamily="34" charset="0"/>
                  <a:cs typeface="Arial" panose="020B0604020202020204" pitchFamily="34" charset="0"/>
                </a:rPr>
                <a:t>Developers can self-assess compliance from early design stages</a:t>
              </a:r>
              <a:endParaRPr lang="en-GB" sz="1200" dirty="0">
                <a:latin typeface="HelveticaNeueLT Pro 55 Roman"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HelveticaNeueLT Pro 55 Roman" panose="020B0604020202020204" pitchFamily="34" charset="0"/>
                  <a:cs typeface="Arial" panose="020B0604020202020204" pitchFamily="34" charset="0"/>
                </a:rPr>
                <a:t>More productive and less confrontational pre-app discussions</a:t>
              </a:r>
            </a:p>
            <a:p>
              <a:pPr marL="171450" lvl="0" indent="-171450">
                <a:buFont typeface="Arial" panose="020B0604020202020204" pitchFamily="34" charset="0"/>
                <a:buChar char="•"/>
              </a:pPr>
              <a:r>
                <a:rPr lang="en-US" sz="1200" dirty="0">
                  <a:latin typeface="HelveticaNeueLT Pro 55 Roman" panose="020B0604020202020204" pitchFamily="34" charset="0"/>
                  <a:cs typeface="Arial" panose="020B0604020202020204" pitchFamily="34" charset="0"/>
                </a:rPr>
                <a:t>Helps risk management with clear design expectations set from the start</a:t>
              </a:r>
              <a:endParaRPr lang="en-GB" sz="1200" dirty="0">
                <a:latin typeface="HelveticaNeueLT Pro 55 Roman"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675B4C48-FF8D-CC4D-BDA0-29AAD62D412A}"/>
                </a:ext>
              </a:extLst>
            </p:cNvPr>
            <p:cNvCxnSpPr>
              <a:cxnSpLocks/>
            </p:cNvCxnSpPr>
            <p:nvPr/>
          </p:nvCxnSpPr>
          <p:spPr>
            <a:xfrm flipV="1">
              <a:off x="875966" y="2302613"/>
              <a:ext cx="0" cy="33179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Slide Number Placeholder 34">
            <a:extLst>
              <a:ext uri="{FF2B5EF4-FFF2-40B4-BE49-F238E27FC236}">
                <a16:creationId xmlns:a16="http://schemas.microsoft.com/office/drawing/2014/main" id="{32A44568-DBDF-B545-8F7E-FBF6BC979361}"/>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24</a:t>
            </a:fld>
            <a:endParaRPr lang="en-GB" dirty="0">
              <a:latin typeface="HelveticaNeueLT Pro 55 Roman"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0C8E159B-3773-C14C-C962-037F51F39EE0}"/>
              </a:ext>
            </a:extLst>
          </p:cNvPr>
          <p:cNvGrpSpPr/>
          <p:nvPr/>
        </p:nvGrpSpPr>
        <p:grpSpPr>
          <a:xfrm>
            <a:off x="4219407" y="2508736"/>
            <a:ext cx="1671521" cy="3077809"/>
            <a:chOff x="875966" y="2295267"/>
            <a:chExt cx="1591953" cy="3324285"/>
          </a:xfrm>
        </p:grpSpPr>
        <p:sp>
          <p:nvSpPr>
            <p:cNvPr id="37" name="TextBox 36">
              <a:extLst>
                <a:ext uri="{FF2B5EF4-FFF2-40B4-BE49-F238E27FC236}">
                  <a16:creationId xmlns:a16="http://schemas.microsoft.com/office/drawing/2014/main" id="{B2DA7F89-E07C-66A1-4CB7-47941076A91C}"/>
                </a:ext>
              </a:extLst>
            </p:cNvPr>
            <p:cNvSpPr txBox="1"/>
            <p:nvPr/>
          </p:nvSpPr>
          <p:spPr>
            <a:xfrm>
              <a:off x="909816" y="2295267"/>
              <a:ext cx="1558103" cy="1462665"/>
            </a:xfrm>
            <a:prstGeom prst="rect">
              <a:avLst/>
            </a:prstGeom>
            <a:noFill/>
            <a:ln>
              <a:noFill/>
            </a:ln>
          </p:spPr>
          <p:txBody>
            <a:bodyPr wrap="square" lIns="108000" tIns="0" rIns="108000" bIns="0" rtlCol="0">
              <a:spAutoFit/>
            </a:bodyPr>
            <a:lstStyle/>
            <a:p>
              <a:pPr lvl="0"/>
              <a:r>
                <a:rPr lang="en-GB" sz="1600" dirty="0">
                  <a:latin typeface="HelveticaNeueLT Pro 55 Roman" panose="020B0604020202020204" pitchFamily="34" charset="0"/>
                  <a:cs typeface="Arial" panose="020B0604020202020204" pitchFamily="34" charset="0"/>
                </a:rPr>
                <a:t>Submission</a:t>
              </a:r>
            </a:p>
            <a:p>
              <a:pPr marL="171450" lvl="0" indent="-171450" rtl="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Clearer submissions when a code requires compliance checklists</a:t>
              </a:r>
            </a:p>
          </p:txBody>
        </p:sp>
        <p:cxnSp>
          <p:nvCxnSpPr>
            <p:cNvPr id="38" name="Straight Connector 37">
              <a:extLst>
                <a:ext uri="{FF2B5EF4-FFF2-40B4-BE49-F238E27FC236}">
                  <a16:creationId xmlns:a16="http://schemas.microsoft.com/office/drawing/2014/main" id="{D9B360F4-DE17-29E8-DDF3-773D26108A38}"/>
                </a:ext>
              </a:extLst>
            </p:cNvPr>
            <p:cNvCxnSpPr>
              <a:cxnSpLocks/>
            </p:cNvCxnSpPr>
            <p:nvPr/>
          </p:nvCxnSpPr>
          <p:spPr>
            <a:xfrm flipV="1">
              <a:off x="875966" y="2302613"/>
              <a:ext cx="0" cy="3316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07891515-1706-4AD1-85CD-7423261E1362}"/>
              </a:ext>
            </a:extLst>
          </p:cNvPr>
          <p:cNvGrpSpPr/>
          <p:nvPr/>
        </p:nvGrpSpPr>
        <p:grpSpPr>
          <a:xfrm>
            <a:off x="6035330" y="2503077"/>
            <a:ext cx="1722883" cy="3091439"/>
            <a:chOff x="875966" y="2295267"/>
            <a:chExt cx="1642291" cy="3332150"/>
          </a:xfrm>
        </p:grpSpPr>
        <p:sp>
          <p:nvSpPr>
            <p:cNvPr id="46" name="TextBox 45">
              <a:extLst>
                <a:ext uri="{FF2B5EF4-FFF2-40B4-BE49-F238E27FC236}">
                  <a16:creationId xmlns:a16="http://schemas.microsoft.com/office/drawing/2014/main" id="{3A03BD8E-EBE9-F749-ADE6-C9B4AB6DB352}"/>
                </a:ext>
              </a:extLst>
            </p:cNvPr>
            <p:cNvSpPr txBox="1"/>
            <p:nvPr/>
          </p:nvSpPr>
          <p:spPr>
            <a:xfrm>
              <a:off x="909818" y="2295267"/>
              <a:ext cx="1608439" cy="1459661"/>
            </a:xfrm>
            <a:prstGeom prst="rect">
              <a:avLst/>
            </a:prstGeom>
            <a:noFill/>
            <a:ln>
              <a:noFill/>
            </a:ln>
          </p:spPr>
          <p:txBody>
            <a:bodyPr wrap="square" lIns="108000" tIns="0" rIns="108000" bIns="0" rtlCol="0">
              <a:spAutoFit/>
            </a:bodyPr>
            <a:lstStyle/>
            <a:p>
              <a:pPr lvl="0"/>
              <a:r>
                <a:rPr lang="en-GB" sz="1600" dirty="0">
                  <a:latin typeface="HelveticaNeueLT Pro 55 Roman" panose="020B0604020202020204" pitchFamily="34" charset="0"/>
                  <a:cs typeface="Arial" panose="020B0604020202020204" pitchFamily="34" charset="0"/>
                </a:rPr>
                <a:t>Consultation</a:t>
              </a:r>
            </a:p>
            <a:p>
              <a:pPr marL="171450" lvl="0" indent="-171450" rtl="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Compliance with the code means developments are in line with community aspirations </a:t>
              </a:r>
            </a:p>
          </p:txBody>
        </p:sp>
        <p:cxnSp>
          <p:nvCxnSpPr>
            <p:cNvPr id="47" name="Straight Connector 46">
              <a:extLst>
                <a:ext uri="{FF2B5EF4-FFF2-40B4-BE49-F238E27FC236}">
                  <a16:creationId xmlns:a16="http://schemas.microsoft.com/office/drawing/2014/main" id="{53811184-85F4-6515-9D34-DE15CA141DEC}"/>
                </a:ext>
              </a:extLst>
            </p:cNvPr>
            <p:cNvCxnSpPr>
              <a:cxnSpLocks/>
            </p:cNvCxnSpPr>
            <p:nvPr/>
          </p:nvCxnSpPr>
          <p:spPr>
            <a:xfrm flipV="1">
              <a:off x="875966" y="2302613"/>
              <a:ext cx="0" cy="3324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13B78B6C-7078-1A3E-5E57-43291CF5FAA0}"/>
              </a:ext>
            </a:extLst>
          </p:cNvPr>
          <p:cNvGrpSpPr/>
          <p:nvPr/>
        </p:nvGrpSpPr>
        <p:grpSpPr>
          <a:xfrm>
            <a:off x="7902615" y="2497406"/>
            <a:ext cx="1920906" cy="3091453"/>
            <a:chOff x="875966" y="2295267"/>
            <a:chExt cx="1791767" cy="3325322"/>
          </a:xfrm>
        </p:grpSpPr>
        <p:sp>
          <p:nvSpPr>
            <p:cNvPr id="49" name="TextBox 48">
              <a:extLst>
                <a:ext uri="{FF2B5EF4-FFF2-40B4-BE49-F238E27FC236}">
                  <a16:creationId xmlns:a16="http://schemas.microsoft.com/office/drawing/2014/main" id="{B448EAEF-CE52-5531-F792-432DECDBF388}"/>
                </a:ext>
              </a:extLst>
            </p:cNvPr>
            <p:cNvSpPr txBox="1"/>
            <p:nvPr/>
          </p:nvSpPr>
          <p:spPr>
            <a:xfrm>
              <a:off x="909817" y="2295267"/>
              <a:ext cx="1757916" cy="2665032"/>
            </a:xfrm>
            <a:prstGeom prst="rect">
              <a:avLst/>
            </a:prstGeom>
            <a:noFill/>
            <a:ln>
              <a:noFill/>
            </a:ln>
          </p:spPr>
          <p:txBody>
            <a:bodyPr wrap="square" lIns="108000" tIns="0" rIns="108000" bIns="0" rtlCol="0">
              <a:spAutoFit/>
            </a:bodyPr>
            <a:lstStyle/>
            <a:p>
              <a:pPr lvl="0"/>
              <a:r>
                <a:rPr lang="en-GB" sz="1600" dirty="0">
                  <a:latin typeface="HelveticaNeueLT Pro 55 Roman" panose="020B0604020202020204" pitchFamily="34" charset="0"/>
                  <a:cs typeface="Arial" panose="020B0604020202020204" pitchFamily="34" charset="0"/>
                </a:rPr>
                <a:t>Assessment</a:t>
              </a:r>
              <a:endParaRPr lang="en-US" sz="1600" dirty="0">
                <a:latin typeface="HelveticaNeueLT Pro 55 Roman" panose="020B0604020202020204" pitchFamily="34" charset="0"/>
                <a:cs typeface="Arial" panose="020B0604020202020204" pitchFamily="34" charset="0"/>
              </a:endParaRPr>
            </a:p>
            <a:p>
              <a:pPr marL="171450" lvl="0" indent="-171450" rtl="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Grounds for acceptance are clear and unambiguous</a:t>
              </a:r>
            </a:p>
            <a:p>
              <a:pPr marL="171450" lvl="0" indent="-17145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Less confrontational negotiations or discussions</a:t>
              </a:r>
            </a:p>
            <a:p>
              <a:pPr marL="171450" lvl="0" indent="-17145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Sensitive locations (e.g., heritage) already have the necessary level of detail</a:t>
              </a:r>
              <a:endParaRPr lang="en-GB" sz="1100" dirty="0">
                <a:latin typeface="HelveticaNeueLT Pro 55 Roman" panose="020B0604020202020204" pitchFamily="34" charset="0"/>
                <a:cs typeface="Arial" panose="020B0604020202020204" pitchFamily="34" charset="0"/>
              </a:endParaRPr>
            </a:p>
            <a:p>
              <a:endParaRPr lang="en-GB" sz="1300" dirty="0">
                <a:latin typeface="HelveticaNeueLT Pro 55 Roman" panose="020B060402020202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F8723F55-5127-64FD-C2D1-5EA8F768BCD2}"/>
                </a:ext>
              </a:extLst>
            </p:cNvPr>
            <p:cNvCxnSpPr>
              <a:cxnSpLocks/>
            </p:cNvCxnSpPr>
            <p:nvPr/>
          </p:nvCxnSpPr>
          <p:spPr>
            <a:xfrm flipV="1">
              <a:off x="875966" y="2302613"/>
              <a:ext cx="0" cy="33179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0CC4CFEF-8FCC-44B4-FFD5-64C280D66B6A}"/>
              </a:ext>
            </a:extLst>
          </p:cNvPr>
          <p:cNvGrpSpPr/>
          <p:nvPr/>
        </p:nvGrpSpPr>
        <p:grpSpPr>
          <a:xfrm>
            <a:off x="9967925" y="2416307"/>
            <a:ext cx="1934003" cy="3189118"/>
            <a:chOff x="875966" y="2295267"/>
            <a:chExt cx="1875002" cy="3332504"/>
          </a:xfrm>
        </p:grpSpPr>
        <p:sp>
          <p:nvSpPr>
            <p:cNvPr id="52" name="TextBox 51">
              <a:extLst>
                <a:ext uri="{FF2B5EF4-FFF2-40B4-BE49-F238E27FC236}">
                  <a16:creationId xmlns:a16="http://schemas.microsoft.com/office/drawing/2014/main" id="{D8F55AF8-4E23-9E00-63C3-5F1EC8A019CE}"/>
                </a:ext>
              </a:extLst>
            </p:cNvPr>
            <p:cNvSpPr txBox="1"/>
            <p:nvPr/>
          </p:nvSpPr>
          <p:spPr>
            <a:xfrm>
              <a:off x="909817" y="2295267"/>
              <a:ext cx="1841151" cy="2910611"/>
            </a:xfrm>
            <a:prstGeom prst="rect">
              <a:avLst/>
            </a:prstGeom>
            <a:noFill/>
            <a:ln>
              <a:noFill/>
            </a:ln>
          </p:spPr>
          <p:txBody>
            <a:bodyPr wrap="square" lIns="108000" tIns="0" rIns="108000" bIns="0" rtlCol="0">
              <a:spAutoFit/>
            </a:bodyPr>
            <a:lstStyle/>
            <a:p>
              <a:pPr lvl="0"/>
              <a:r>
                <a:rPr lang="en-GB" sz="1600" dirty="0">
                  <a:latin typeface="HelveticaNeueLT Pro 55 Roman" panose="020B0604020202020204" pitchFamily="34" charset="0"/>
                  <a:cs typeface="Arial" panose="020B0604020202020204" pitchFamily="34" charset="0"/>
                </a:rPr>
                <a:t>Local Planning Committee or appeals</a:t>
              </a:r>
            </a:p>
            <a:p>
              <a:pPr marL="171450" lvl="0" indent="-17145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Compliance facilitates decisions because of the binary nature of code</a:t>
              </a:r>
            </a:p>
            <a:p>
              <a:pPr marL="171450" lvl="0" indent="-17145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Language is unambiguous, less open to misinterpretation and familiar to non-planners</a:t>
              </a:r>
            </a:p>
            <a:p>
              <a:endParaRPr lang="en-GB" sz="1300" dirty="0">
                <a:latin typeface="HelveticaNeueLT Pro 55 Roman"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2308692D-6F71-2C7E-157A-4B229D1605C5}"/>
                </a:ext>
              </a:extLst>
            </p:cNvPr>
            <p:cNvCxnSpPr>
              <a:cxnSpLocks/>
            </p:cNvCxnSpPr>
            <p:nvPr/>
          </p:nvCxnSpPr>
          <p:spPr>
            <a:xfrm flipV="1">
              <a:off x="875966" y="2302614"/>
              <a:ext cx="0" cy="33251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Footer Placeholder 5">
            <a:extLst>
              <a:ext uri="{FF2B5EF4-FFF2-40B4-BE49-F238E27FC236}">
                <a16:creationId xmlns:a16="http://schemas.microsoft.com/office/drawing/2014/main" id="{A87FCE7C-7333-19A7-5E67-54F242195773}"/>
              </a:ext>
            </a:extLst>
          </p:cNvPr>
          <p:cNvSpPr>
            <a:spLocks noGrp="1"/>
          </p:cNvSpPr>
          <p:nvPr>
            <p:ph type="ftr" sz="quarter" idx="11"/>
          </p:nvPr>
        </p:nvSpPr>
        <p:spPr/>
        <p:txBody>
          <a:bodyPr/>
          <a:lstStyle/>
          <a:p>
            <a:pPr>
              <a:tabLst>
                <a:tab pos="1820863" algn="l"/>
              </a:tabLst>
            </a:pPr>
            <a:r>
              <a:rPr lang="en-GB" dirty="0">
                <a:latin typeface="HelveticaNeueLT Pro 55 Roman" panose="020B0604020202020204" pitchFamily="34" charset="0"/>
                <a:cs typeface="Arial" panose="020B0604020202020204" pitchFamily="34" charset="0"/>
              </a:rPr>
              <a:t>How can you benefit</a:t>
            </a:r>
          </a:p>
          <a:p>
            <a:endParaRPr lang="en-GB" dirty="0">
              <a:latin typeface="HelveticaNeueLT Pro 55 Roman"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3BC0B154-8F1A-6E60-CE84-7A57EAA7FEE3}"/>
              </a:ext>
            </a:extLst>
          </p:cNvPr>
          <p:cNvGrpSpPr/>
          <p:nvPr/>
        </p:nvGrpSpPr>
        <p:grpSpPr>
          <a:xfrm>
            <a:off x="198449" y="2512162"/>
            <a:ext cx="1911777" cy="3077810"/>
            <a:chOff x="875966" y="2295267"/>
            <a:chExt cx="1820772" cy="3324285"/>
          </a:xfrm>
        </p:grpSpPr>
        <p:sp>
          <p:nvSpPr>
            <p:cNvPr id="16" name="TextBox 15">
              <a:extLst>
                <a:ext uri="{FF2B5EF4-FFF2-40B4-BE49-F238E27FC236}">
                  <a16:creationId xmlns:a16="http://schemas.microsoft.com/office/drawing/2014/main" id="{D48AAA1C-5F76-A868-8070-F025A3E55DD0}"/>
                </a:ext>
              </a:extLst>
            </p:cNvPr>
            <p:cNvSpPr txBox="1"/>
            <p:nvPr/>
          </p:nvSpPr>
          <p:spPr>
            <a:xfrm>
              <a:off x="909816" y="2295267"/>
              <a:ext cx="1786922" cy="1462664"/>
            </a:xfrm>
            <a:prstGeom prst="rect">
              <a:avLst/>
            </a:prstGeom>
            <a:noFill/>
            <a:ln>
              <a:noFill/>
            </a:ln>
          </p:spPr>
          <p:txBody>
            <a:bodyPr wrap="square" lIns="108000" tIns="0" rIns="108000" bIns="0" rtlCol="0">
              <a:spAutoFit/>
            </a:bodyPr>
            <a:lstStyle/>
            <a:p>
              <a:pPr lvl="0"/>
              <a:r>
                <a:rPr lang="en-GB" sz="1600" dirty="0">
                  <a:latin typeface="HelveticaNeueLT Pro 55 Roman" panose="020B0604020202020204" pitchFamily="34" charset="0"/>
                  <a:cs typeface="Arial" panose="020B0604020202020204" pitchFamily="34" charset="0"/>
                </a:rPr>
                <a:t>Self-Assessment</a:t>
              </a:r>
            </a:p>
            <a:p>
              <a:pPr marL="171450" lvl="0" indent="-171450" rtl="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Easily identify in a code the design requirements relevant to the location/nature of a development proposal</a:t>
              </a:r>
            </a:p>
          </p:txBody>
        </p:sp>
        <p:cxnSp>
          <p:nvCxnSpPr>
            <p:cNvPr id="17" name="Straight Connector 16">
              <a:extLst>
                <a:ext uri="{FF2B5EF4-FFF2-40B4-BE49-F238E27FC236}">
                  <a16:creationId xmlns:a16="http://schemas.microsoft.com/office/drawing/2014/main" id="{34208116-3141-F707-9592-799F871BB764}"/>
                </a:ext>
              </a:extLst>
            </p:cNvPr>
            <p:cNvCxnSpPr>
              <a:cxnSpLocks/>
            </p:cNvCxnSpPr>
            <p:nvPr/>
          </p:nvCxnSpPr>
          <p:spPr>
            <a:xfrm flipV="1">
              <a:off x="875966" y="2302613"/>
              <a:ext cx="0" cy="3316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2432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DCAED0-665E-5B56-510B-0B8A29B1187D}"/>
              </a:ext>
            </a:extLst>
          </p:cNvPr>
          <p:cNvSpPr/>
          <p:nvPr/>
        </p:nvSpPr>
        <p:spPr>
          <a:xfrm>
            <a:off x="0" y="1"/>
            <a:ext cx="6096000"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NeueLT Pro 55 Roman" panose="020B0604020202020204" pitchFamily="34" charset="77"/>
            </a:endParaRPr>
          </a:p>
        </p:txBody>
      </p:sp>
      <p:sp>
        <p:nvSpPr>
          <p:cNvPr id="14" name="Text Placeholder 13">
            <a:extLst>
              <a:ext uri="{FF2B5EF4-FFF2-40B4-BE49-F238E27FC236}">
                <a16:creationId xmlns:a16="http://schemas.microsoft.com/office/drawing/2014/main" id="{D46EFB94-13B6-C5B0-6B35-01E8BBC62A3F}"/>
              </a:ext>
            </a:extLst>
          </p:cNvPr>
          <p:cNvSpPr>
            <a:spLocks noGrp="1"/>
          </p:cNvSpPr>
          <p:nvPr>
            <p:ph type="body" idx="1"/>
          </p:nvPr>
        </p:nvSpPr>
        <p:spPr>
          <a:xfrm>
            <a:off x="6539704" y="3072808"/>
            <a:ext cx="5049784" cy="2950165"/>
          </a:xfrm>
        </p:spPr>
        <p:txBody>
          <a:bodyPr/>
          <a:lstStyle/>
          <a:p>
            <a:r>
              <a:rPr lang="en-GB" sz="1600" dirty="0">
                <a:latin typeface="HelveticaNeueLT Pro 55 Roman" panose="020B0604020202020204" pitchFamily="34" charset="0"/>
                <a:cs typeface="Arial" panose="020B0604020202020204" pitchFamily="34" charset="0"/>
              </a:rPr>
              <a:t>Design codes are particularly helpful for larger-scale phased development because:</a:t>
            </a:r>
          </a:p>
          <a:p>
            <a:pPr marL="171450" indent="-171450">
              <a:buFont typeface="Arial" panose="020B0604020202020204" pitchFamily="34" charset="0"/>
              <a:buChar char="•"/>
            </a:pPr>
            <a:r>
              <a:rPr lang="en-GB" sz="1600" dirty="0">
                <a:latin typeface="HelveticaNeueLT Pro 55 Roman" panose="020B0604020202020204" pitchFamily="34" charset="0"/>
                <a:cs typeface="Arial" panose="020B0604020202020204" pitchFamily="34" charset="0"/>
              </a:rPr>
              <a:t>Core design requirements can be mandated and consistently applied throughout the lifecycle of the development, ensuring good design is not diluted</a:t>
            </a:r>
          </a:p>
          <a:p>
            <a:pPr marL="171450" indent="-171450">
              <a:buFont typeface="Arial" panose="020B0604020202020204" pitchFamily="34" charset="0"/>
              <a:buChar char="•"/>
            </a:pPr>
            <a:r>
              <a:rPr lang="en-GB" sz="1600" dirty="0">
                <a:latin typeface="HelveticaNeueLT Pro 55 Roman" panose="020B0604020202020204" pitchFamily="34" charset="0"/>
                <a:cs typeface="Arial" panose="020B0604020202020204" pitchFamily="34" charset="0"/>
              </a:rPr>
              <a:t>Compliance with the code could be enforced by condition on the grant of permission</a:t>
            </a:r>
          </a:p>
          <a:p>
            <a:pPr marL="171450" indent="-171450">
              <a:buFont typeface="Arial" panose="020B0604020202020204" pitchFamily="34" charset="0"/>
              <a:buChar char="•"/>
            </a:pPr>
            <a:r>
              <a:rPr lang="en-GB" sz="1600" dirty="0">
                <a:latin typeface="HelveticaNeueLT Pro 55 Roman" panose="020B0604020202020204" pitchFamily="34" charset="0"/>
                <a:cs typeface="Arial" panose="020B0604020202020204" pitchFamily="34" charset="0"/>
              </a:rPr>
              <a:t>They ensure land and resources are used efficiently and sustainably with green and net zero solutions designed from the outset. </a:t>
            </a:r>
          </a:p>
        </p:txBody>
      </p:sp>
      <p:sp>
        <p:nvSpPr>
          <p:cNvPr id="16" name="Title 4">
            <a:extLst>
              <a:ext uri="{FF2B5EF4-FFF2-40B4-BE49-F238E27FC236}">
                <a16:creationId xmlns:a16="http://schemas.microsoft.com/office/drawing/2014/main" id="{FD863E0A-314A-A366-C8F1-D82B4D26E8D1}"/>
              </a:ext>
            </a:extLst>
          </p:cNvPr>
          <p:cNvSpPr txBox="1">
            <a:spLocks/>
          </p:cNvSpPr>
          <p:nvPr/>
        </p:nvSpPr>
        <p:spPr>
          <a:xfrm>
            <a:off x="6539703" y="709613"/>
            <a:ext cx="4935867" cy="217181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US" dirty="0">
                <a:latin typeface="HelveticaNeueLT Pro 55 Roman" panose="020B0604020202020204" pitchFamily="34" charset="0"/>
                <a:cs typeface="Arial" panose="020B0604020202020204" pitchFamily="34" charset="0"/>
              </a:rPr>
              <a:t>Coding for phased development</a:t>
            </a:r>
          </a:p>
        </p:txBody>
      </p:sp>
      <p:sp>
        <p:nvSpPr>
          <p:cNvPr id="23" name="Footer_placeholder">
            <a:extLst>
              <a:ext uri="{FF2B5EF4-FFF2-40B4-BE49-F238E27FC236}">
                <a16:creationId xmlns:a16="http://schemas.microsoft.com/office/drawing/2014/main" id="{F0DE6C83-6202-C5B6-0BE7-8A6EEF62E553}"/>
              </a:ext>
            </a:extLst>
          </p:cNvPr>
          <p:cNvSpPr txBox="1">
            <a:spLocks/>
          </p:cNvSpPr>
          <p:nvPr/>
        </p:nvSpPr>
        <p:spPr>
          <a:xfrm>
            <a:off x="709613" y="6413491"/>
            <a:ext cx="3470275"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HelveticaNeueLT Pro 55 Roman" panose="020B0604020202020204" pitchFamily="34" charset="77"/>
              </a:rPr>
              <a:t>Design Council</a:t>
            </a:r>
          </a:p>
        </p:txBody>
      </p:sp>
      <p:pic>
        <p:nvPicPr>
          <p:cNvPr id="10" name="Picture 6" descr="A picture containing grass, tree, outdoor, sky&#10;&#10;Description automatically generated">
            <a:extLst>
              <a:ext uri="{FF2B5EF4-FFF2-40B4-BE49-F238E27FC236}">
                <a16:creationId xmlns:a16="http://schemas.microsoft.com/office/drawing/2014/main" id="{3A5467BD-02CA-4BBE-D692-B2CD5D3480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6430" y="3413140"/>
            <a:ext cx="4732276" cy="2533323"/>
          </a:xfrm>
          <a:prstGeom prst="rect">
            <a:avLst/>
          </a:prstGeom>
        </p:spPr>
      </p:pic>
      <p:sp>
        <p:nvSpPr>
          <p:cNvPr id="2" name="Slide Number Placeholder 1">
            <a:extLst>
              <a:ext uri="{FF2B5EF4-FFF2-40B4-BE49-F238E27FC236}">
                <a16:creationId xmlns:a16="http://schemas.microsoft.com/office/drawing/2014/main" id="{7FC34227-A80B-24D2-A857-F828981FCBFC}"/>
              </a:ext>
            </a:extLst>
          </p:cNvPr>
          <p:cNvSpPr>
            <a:spLocks noGrp="1"/>
          </p:cNvSpPr>
          <p:nvPr>
            <p:ph type="sldNum" sz="quarter" idx="12"/>
          </p:nvPr>
        </p:nvSpPr>
        <p:spPr>
          <a:xfrm>
            <a:off x="9834562" y="6382477"/>
            <a:ext cx="1646237" cy="144000"/>
          </a:xfrm>
        </p:spPr>
        <p:txBody>
          <a:bodyPr/>
          <a:lstStyle/>
          <a:p>
            <a:fld id="{AF8BC7C4-2EE5-4766-9C46-468AF9ADDA1F}" type="slidenum">
              <a:rPr lang="en-GB" smtClean="0"/>
              <a:t>25</a:t>
            </a:fld>
            <a:endParaRPr lang="en-GB" dirty="0"/>
          </a:p>
        </p:txBody>
      </p:sp>
      <p:sp>
        <p:nvSpPr>
          <p:cNvPr id="3" name="Footer Placeholder 2">
            <a:extLst>
              <a:ext uri="{FF2B5EF4-FFF2-40B4-BE49-F238E27FC236}">
                <a16:creationId xmlns:a16="http://schemas.microsoft.com/office/drawing/2014/main" id="{63B9856F-21C3-8149-FF1F-B8C7ACE0338B}"/>
              </a:ext>
            </a:extLst>
          </p:cNvPr>
          <p:cNvSpPr>
            <a:spLocks noGrp="1"/>
          </p:cNvSpPr>
          <p:nvPr>
            <p:ph type="ftr" sz="quarter" idx="11"/>
          </p:nvPr>
        </p:nvSpPr>
        <p:spPr/>
        <p:txBody>
          <a:bodyPr/>
          <a:lstStyle/>
          <a:p>
            <a:pPr>
              <a:tabLst>
                <a:tab pos="1820863" algn="l"/>
              </a:tabLst>
            </a:pPr>
            <a:r>
              <a:rPr lang="en-GB" dirty="0"/>
              <a:t>How can you benefit</a:t>
            </a:r>
          </a:p>
          <a:p>
            <a:endParaRPr lang="en-GB" dirty="0"/>
          </a:p>
        </p:txBody>
      </p:sp>
      <p:pic>
        <p:nvPicPr>
          <p:cNvPr id="5" name="Picture 4" descr="A picture containing outdoor, building, plant, house&#10;&#10;Description automatically generated">
            <a:extLst>
              <a:ext uri="{FF2B5EF4-FFF2-40B4-BE49-F238E27FC236}">
                <a16:creationId xmlns:a16="http://schemas.microsoft.com/office/drawing/2014/main" id="{6E9B5B8E-7081-3B4C-4258-ECB6512A74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6430" y="839683"/>
            <a:ext cx="4723591" cy="2419316"/>
          </a:xfrm>
          <a:prstGeom prst="rect">
            <a:avLst/>
          </a:prstGeom>
        </p:spPr>
      </p:pic>
      <p:sp>
        <p:nvSpPr>
          <p:cNvPr id="6" name="TextBox 5">
            <a:extLst>
              <a:ext uri="{FF2B5EF4-FFF2-40B4-BE49-F238E27FC236}">
                <a16:creationId xmlns:a16="http://schemas.microsoft.com/office/drawing/2014/main" id="{E744B557-9D25-919A-CDD4-B5632E5FDC02}"/>
              </a:ext>
            </a:extLst>
          </p:cNvPr>
          <p:cNvSpPr txBox="1"/>
          <p:nvPr/>
        </p:nvSpPr>
        <p:spPr>
          <a:xfrm>
            <a:off x="7183385" y="6333547"/>
            <a:ext cx="4004466" cy="215444"/>
          </a:xfrm>
          <a:prstGeom prst="rect">
            <a:avLst/>
          </a:prstGeom>
          <a:noFill/>
        </p:spPr>
        <p:txBody>
          <a:bodyPr wrap="square">
            <a:spAutoFit/>
          </a:bodyPr>
          <a:lstStyle/>
          <a:p>
            <a:pPr algn="r"/>
            <a:r>
              <a:rPr lang="en-GB" sz="800" dirty="0">
                <a:effectLst/>
                <a:ea typeface="Calibri" panose="020F0502020204030204" pitchFamily="34" charset="0"/>
              </a:rPr>
              <a:t>Image (top to bottom): Pollard Thomas Edwards, Kevin R </a:t>
            </a:r>
            <a:r>
              <a:rPr lang="en-GB" sz="800" dirty="0" err="1">
                <a:effectLst/>
                <a:ea typeface="Calibri" panose="020F0502020204030204" pitchFamily="34" charset="0"/>
              </a:rPr>
              <a:t>Twigger</a:t>
            </a:r>
            <a:r>
              <a:rPr lang="en-GB" sz="800" dirty="0">
                <a:effectLst/>
                <a:ea typeface="Calibri" panose="020F0502020204030204" pitchFamily="34" charset="0"/>
              </a:rPr>
              <a:t> and Associates</a:t>
            </a:r>
            <a:endParaRPr lang="en-GB" sz="800" dirty="0"/>
          </a:p>
        </p:txBody>
      </p:sp>
    </p:spTree>
    <p:extLst>
      <p:ext uri="{BB962C8B-B14F-4D97-AF65-F5344CB8AC3E}">
        <p14:creationId xmlns:p14="http://schemas.microsoft.com/office/powerpoint/2010/main" val="772342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482E91-EB3E-E797-C958-844949D68326}"/>
              </a:ext>
            </a:extLst>
          </p:cNvPr>
          <p:cNvSpPr/>
          <p:nvPr/>
        </p:nvSpPr>
        <p:spPr>
          <a:xfrm>
            <a:off x="6613450" y="0"/>
            <a:ext cx="5578549"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NeueLT Pro 55 Roman" panose="020B0604020202020204" pitchFamily="34" charset="77"/>
            </a:endParaRPr>
          </a:p>
        </p:txBody>
      </p:sp>
      <p:sp>
        <p:nvSpPr>
          <p:cNvPr id="15" name="Text Placeholder 14">
            <a:extLst>
              <a:ext uri="{FF2B5EF4-FFF2-40B4-BE49-F238E27FC236}">
                <a16:creationId xmlns:a16="http://schemas.microsoft.com/office/drawing/2014/main" id="{A3EF653E-9CCE-FBBE-7D5F-055AD2D88C62}"/>
              </a:ext>
            </a:extLst>
          </p:cNvPr>
          <p:cNvSpPr>
            <a:spLocks noGrp="1"/>
          </p:cNvSpPr>
          <p:nvPr>
            <p:ph type="body" idx="1"/>
          </p:nvPr>
        </p:nvSpPr>
        <p:spPr>
          <a:xfrm>
            <a:off x="662277" y="3289416"/>
            <a:ext cx="5223668" cy="2163377"/>
          </a:xfrm>
        </p:spPr>
        <p:txBody>
          <a:bodyPr numCol="1" spcCol="216000"/>
          <a:lstStyle/>
          <a:p>
            <a:r>
              <a:rPr lang="en-US" sz="1600" dirty="0">
                <a:latin typeface="HelveticaNeueLT Pro 55 Roman" panose="020B0604020202020204" pitchFamily="34" charset="0"/>
                <a:cs typeface="Arial" panose="020B0604020202020204" pitchFamily="34" charset="0"/>
              </a:rPr>
              <a:t>Design codes build on the local design vision set in the Local Plan or they can help create one developed with the community. This is an opportunity to update highway standards to align with the popular vision</a:t>
            </a:r>
          </a:p>
          <a:p>
            <a:pPr lvl="4"/>
            <a:r>
              <a:rPr lang="en-US" sz="1600" dirty="0">
                <a:latin typeface="HelveticaNeueLT Pro 55 Roman" panose="020B0604020202020204" pitchFamily="34" charset="0"/>
                <a:cs typeface="Arial" panose="020B0604020202020204" pitchFamily="34" charset="0"/>
              </a:rPr>
              <a:t>Active travel </a:t>
            </a:r>
          </a:p>
          <a:p>
            <a:pPr lvl="4"/>
            <a:r>
              <a:rPr lang="en-US" sz="1600" dirty="0">
                <a:latin typeface="HelveticaNeueLT Pro 55 Roman" panose="020B0604020202020204" pitchFamily="34" charset="0"/>
                <a:cs typeface="Arial" panose="020B0604020202020204" pitchFamily="34" charset="0"/>
              </a:rPr>
              <a:t>Pedestrian-friendly streets</a:t>
            </a:r>
          </a:p>
          <a:p>
            <a:pPr lvl="4"/>
            <a:r>
              <a:rPr lang="en-US" sz="1600" dirty="0">
                <a:latin typeface="HelveticaNeueLT Pro 55 Roman" panose="020B0604020202020204" pitchFamily="34" charset="0"/>
                <a:cs typeface="Arial" panose="020B0604020202020204" pitchFamily="34" charset="0"/>
              </a:rPr>
              <a:t>Functional green infrastructure</a:t>
            </a:r>
          </a:p>
          <a:p>
            <a:pPr lvl="4"/>
            <a:r>
              <a:rPr lang="en-US" sz="1600" dirty="0">
                <a:latin typeface="HelveticaNeueLT Pro 55 Roman" panose="020B0604020202020204" pitchFamily="34" charset="0"/>
                <a:cs typeface="Arial" panose="020B0604020202020204" pitchFamily="34" charset="0"/>
              </a:rPr>
              <a:t>Welcoming and attractive public realm projects</a:t>
            </a:r>
          </a:p>
        </p:txBody>
      </p:sp>
      <p:sp>
        <p:nvSpPr>
          <p:cNvPr id="21" name="Title 4">
            <a:extLst>
              <a:ext uri="{FF2B5EF4-FFF2-40B4-BE49-F238E27FC236}">
                <a16:creationId xmlns:a16="http://schemas.microsoft.com/office/drawing/2014/main" id="{2387FAB8-08CA-ABB8-D7DB-7AE57B0070A8}"/>
              </a:ext>
            </a:extLst>
          </p:cNvPr>
          <p:cNvSpPr txBox="1">
            <a:spLocks/>
          </p:cNvSpPr>
          <p:nvPr/>
        </p:nvSpPr>
        <p:spPr>
          <a:xfrm>
            <a:off x="662277" y="800099"/>
            <a:ext cx="4367211" cy="206692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US" dirty="0">
                <a:latin typeface="HelveticaNeueLT Pro 55 Roman" panose="020B0604020202020204" pitchFamily="34" charset="0"/>
                <a:cs typeface="Arial" panose="020B0604020202020204" pitchFamily="34" charset="0"/>
              </a:rPr>
              <a:t>An opportunity </a:t>
            </a:r>
            <a:br>
              <a:rPr lang="en-US" dirty="0">
                <a:latin typeface="HelveticaNeueLT Pro 55 Roman" panose="020B0604020202020204" pitchFamily="34" charset="0"/>
                <a:cs typeface="Arial" panose="020B0604020202020204" pitchFamily="34" charset="0"/>
              </a:rPr>
            </a:br>
            <a:r>
              <a:rPr lang="en-US" dirty="0">
                <a:latin typeface="HelveticaNeueLT Pro 55 Roman" panose="020B0604020202020204" pitchFamily="34" charset="0"/>
                <a:cs typeface="Arial" panose="020B0604020202020204" pitchFamily="34" charset="0"/>
              </a:rPr>
              <a:t>to update local guidance</a:t>
            </a:r>
          </a:p>
        </p:txBody>
      </p:sp>
      <p:sp>
        <p:nvSpPr>
          <p:cNvPr id="2" name="Slide Number Placeholder 1">
            <a:extLst>
              <a:ext uri="{FF2B5EF4-FFF2-40B4-BE49-F238E27FC236}">
                <a16:creationId xmlns:a16="http://schemas.microsoft.com/office/drawing/2014/main" id="{D89C20FF-4B67-DA1F-A803-C8B7627AA257}"/>
              </a:ext>
            </a:extLst>
          </p:cNvPr>
          <p:cNvSpPr>
            <a:spLocks noGrp="1"/>
          </p:cNvSpPr>
          <p:nvPr>
            <p:ph type="sldNum" sz="quarter" idx="12"/>
          </p:nvPr>
        </p:nvSpPr>
        <p:spPr>
          <a:xfrm>
            <a:off x="9834562" y="6382477"/>
            <a:ext cx="1646237" cy="144000"/>
          </a:xfrm>
        </p:spPr>
        <p:txBody>
          <a:bodyPr/>
          <a:lstStyle/>
          <a:p>
            <a:fld id="{AF8BC7C4-2EE5-4766-9C46-468AF9ADDA1F}" type="slidenum">
              <a:rPr lang="en-GB" smtClean="0"/>
              <a:t>26</a:t>
            </a:fld>
            <a:endParaRPr lang="en-GB" dirty="0"/>
          </a:p>
        </p:txBody>
      </p:sp>
      <p:sp>
        <p:nvSpPr>
          <p:cNvPr id="3" name="Footer Placeholder 2">
            <a:extLst>
              <a:ext uri="{FF2B5EF4-FFF2-40B4-BE49-F238E27FC236}">
                <a16:creationId xmlns:a16="http://schemas.microsoft.com/office/drawing/2014/main" id="{80A8B781-C880-AED7-A3C8-E779300F8084}"/>
              </a:ext>
            </a:extLst>
          </p:cNvPr>
          <p:cNvSpPr>
            <a:spLocks noGrp="1"/>
          </p:cNvSpPr>
          <p:nvPr>
            <p:ph type="ftr" sz="quarter" idx="11"/>
          </p:nvPr>
        </p:nvSpPr>
        <p:spPr/>
        <p:txBody>
          <a:bodyPr/>
          <a:lstStyle/>
          <a:p>
            <a:r>
              <a:rPr lang="en-GB"/>
              <a:t>What is design code?</a:t>
            </a:r>
          </a:p>
          <a:p>
            <a:endParaRPr lang="en-GB"/>
          </a:p>
        </p:txBody>
      </p:sp>
      <p:pic>
        <p:nvPicPr>
          <p:cNvPr id="4" name="Picture 3" descr="A group of people walking on a street&#10;&#10;Description automatically generated with medium confidence">
            <a:extLst>
              <a:ext uri="{FF2B5EF4-FFF2-40B4-BE49-F238E27FC236}">
                <a16:creationId xmlns:a16="http://schemas.microsoft.com/office/drawing/2014/main" id="{CFD70FC8-3CD8-EB7C-5E91-8919B31EA6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5922" y="3985387"/>
            <a:ext cx="3018504" cy="2012335"/>
          </a:xfrm>
          <a:prstGeom prst="rect">
            <a:avLst/>
          </a:prstGeom>
        </p:spPr>
      </p:pic>
      <p:sp>
        <p:nvSpPr>
          <p:cNvPr id="5" name="TextBox 4">
            <a:extLst>
              <a:ext uri="{FF2B5EF4-FFF2-40B4-BE49-F238E27FC236}">
                <a16:creationId xmlns:a16="http://schemas.microsoft.com/office/drawing/2014/main" id="{0496F8EF-8A2D-04F6-E60F-5F07B9DBFF5D}"/>
              </a:ext>
            </a:extLst>
          </p:cNvPr>
          <p:cNvSpPr txBox="1"/>
          <p:nvPr/>
        </p:nvSpPr>
        <p:spPr>
          <a:xfrm>
            <a:off x="7183385" y="6333547"/>
            <a:ext cx="4004466" cy="215444"/>
          </a:xfrm>
          <a:prstGeom prst="rect">
            <a:avLst/>
          </a:prstGeom>
          <a:noFill/>
        </p:spPr>
        <p:txBody>
          <a:bodyPr wrap="square">
            <a:spAutoFit/>
          </a:bodyPr>
          <a:lstStyle/>
          <a:p>
            <a:pPr algn="r"/>
            <a:r>
              <a:rPr lang="en-GB" sz="800" dirty="0">
                <a:effectLst/>
                <a:ea typeface="Calibri" panose="020F0502020204030204" pitchFamily="34" charset="0"/>
              </a:rPr>
              <a:t>Image (top to bottom): Nigel Dunnett, Design Council</a:t>
            </a:r>
            <a:endParaRPr lang="en-GB" sz="800" dirty="0"/>
          </a:p>
        </p:txBody>
      </p:sp>
      <p:pic>
        <p:nvPicPr>
          <p:cNvPr id="9" name="Picture 8" descr="A bus driving down a road&#10;&#10;Description automatically generated">
            <a:extLst>
              <a:ext uri="{FF2B5EF4-FFF2-40B4-BE49-F238E27FC236}">
                <a16:creationId xmlns:a16="http://schemas.microsoft.com/office/drawing/2014/main" id="{74340582-1B33-FCAE-37A5-6749725AD9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08573" y="969102"/>
            <a:ext cx="3005853" cy="2930386"/>
          </a:xfrm>
          <a:prstGeom prst="rect">
            <a:avLst/>
          </a:prstGeom>
        </p:spPr>
      </p:pic>
    </p:spTree>
    <p:extLst>
      <p:ext uri="{BB962C8B-B14F-4D97-AF65-F5344CB8AC3E}">
        <p14:creationId xmlns:p14="http://schemas.microsoft.com/office/powerpoint/2010/main" val="946292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iding a bicycle on a path&#10;&#10;Description automatically generated with low confidence">
            <a:extLst>
              <a:ext uri="{FF2B5EF4-FFF2-40B4-BE49-F238E27FC236}">
                <a16:creationId xmlns:a16="http://schemas.microsoft.com/office/drawing/2014/main" id="{9EE3CD35-F526-B4AD-2124-70F7D947FB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068664"/>
            <a:ext cx="12192000" cy="3789335"/>
          </a:xfrm>
          <a:prstGeom prst="rect">
            <a:avLst/>
          </a:prstGeom>
        </p:spPr>
      </p:pic>
      <p:sp>
        <p:nvSpPr>
          <p:cNvPr id="14" name="Text Placeholder 13">
            <a:extLst>
              <a:ext uri="{FF2B5EF4-FFF2-40B4-BE49-F238E27FC236}">
                <a16:creationId xmlns:a16="http://schemas.microsoft.com/office/drawing/2014/main" id="{D46EFB94-13B6-C5B0-6B35-01E8BBC62A3F}"/>
              </a:ext>
            </a:extLst>
          </p:cNvPr>
          <p:cNvSpPr>
            <a:spLocks noGrp="1"/>
          </p:cNvSpPr>
          <p:nvPr>
            <p:ph type="body" orient="vert" idx="1"/>
          </p:nvPr>
        </p:nvSpPr>
        <p:spPr>
          <a:xfrm>
            <a:off x="5448300" y="689705"/>
            <a:ext cx="6296025" cy="2004799"/>
          </a:xfrm>
        </p:spPr>
        <p:txBody>
          <a:bodyPr/>
          <a:lstStyle/>
          <a:p>
            <a:pPr marL="90000" lvl="2" indent="0">
              <a:buNone/>
            </a:pPr>
            <a:r>
              <a:rPr lang="en-US" sz="1600" dirty="0">
                <a:latin typeface="HelveticaNeueLT Pro 55 Roman" panose="020B0604020202020204" pitchFamily="34" charset="0"/>
                <a:cs typeface="Arial" panose="020B0604020202020204" pitchFamily="34" charset="0"/>
              </a:rPr>
              <a:t>We are meeting at this early stage to:</a:t>
            </a:r>
          </a:p>
          <a:p>
            <a:pPr lvl="4"/>
            <a:r>
              <a:rPr lang="en-US" sz="1600" dirty="0">
                <a:latin typeface="HelveticaNeueLT Pro 55 Roman" panose="020B0604020202020204" pitchFamily="34" charset="0"/>
                <a:cs typeface="Arial" panose="020B0604020202020204" pitchFamily="34" charset="0"/>
              </a:rPr>
              <a:t>Align placemaking and movement objectives, including </a:t>
            </a:r>
            <a:r>
              <a:rPr lang="en-US" sz="1600" dirty="0" err="1">
                <a:latin typeface="HelveticaNeueLT Pro 55 Roman" panose="020B0604020202020204" pitchFamily="34" charset="0"/>
                <a:cs typeface="Arial" panose="020B0604020202020204" pitchFamily="34" charset="0"/>
              </a:rPr>
              <a:t>decarbonisation</a:t>
            </a:r>
            <a:r>
              <a:rPr lang="en-US" sz="1600" dirty="0">
                <a:latin typeface="HelveticaNeueLT Pro 55 Roman" panose="020B0604020202020204" pitchFamily="34" charset="0"/>
                <a:cs typeface="Arial" panose="020B0604020202020204" pitchFamily="34" charset="0"/>
              </a:rPr>
              <a:t> targets and support you in delivering them.</a:t>
            </a:r>
          </a:p>
          <a:p>
            <a:pPr lvl="4"/>
            <a:r>
              <a:rPr lang="en-US" sz="1600" dirty="0">
                <a:latin typeface="HelveticaNeueLT Pro 55 Roman" panose="020B0604020202020204" pitchFamily="34" charset="0"/>
                <a:cs typeface="Arial" panose="020B0604020202020204" pitchFamily="34" charset="0"/>
              </a:rPr>
              <a:t>Understand how we can update guidance to align with best practice, such as the forthcoming Manual for Streets, </a:t>
            </a:r>
            <a:r>
              <a:rPr lang="en-GB" sz="1600" dirty="0">
                <a:latin typeface="HelveticaNeueLT Pro 55 Roman" panose="020B0604020202020204" pitchFamily="34" charset="0"/>
                <a:cs typeface="Arial" panose="020B0604020202020204" pitchFamily="34" charset="0"/>
              </a:rPr>
              <a:t>or introduce elements of this into the code itself</a:t>
            </a:r>
            <a:endParaRPr lang="en-US" sz="1600" dirty="0">
              <a:latin typeface="HelveticaNeueLT Pro 55 Roman" panose="020B0604020202020204" pitchFamily="34" charset="0"/>
              <a:cs typeface="Arial" panose="020B0604020202020204" pitchFamily="34" charset="0"/>
            </a:endParaRPr>
          </a:p>
          <a:p>
            <a:pPr lvl="4"/>
            <a:r>
              <a:rPr lang="en-US" sz="1600" dirty="0">
                <a:latin typeface="HelveticaNeueLT Pro 55 Roman" panose="020B0604020202020204" pitchFamily="34" charset="0"/>
                <a:cs typeface="Arial" panose="020B0604020202020204" pitchFamily="34" charset="0"/>
              </a:rPr>
              <a:t>Ensure highway authorities take an active role in the development of design codes</a:t>
            </a:r>
          </a:p>
        </p:txBody>
      </p:sp>
      <p:sp>
        <p:nvSpPr>
          <p:cNvPr id="16" name="Title 4">
            <a:extLst>
              <a:ext uri="{FF2B5EF4-FFF2-40B4-BE49-F238E27FC236}">
                <a16:creationId xmlns:a16="http://schemas.microsoft.com/office/drawing/2014/main" id="{FD863E0A-314A-A366-C8F1-D82B4D26E8D1}"/>
              </a:ext>
            </a:extLst>
          </p:cNvPr>
          <p:cNvSpPr txBox="1">
            <a:spLocks/>
          </p:cNvSpPr>
          <p:nvPr/>
        </p:nvSpPr>
        <p:spPr>
          <a:xfrm>
            <a:off x="709614" y="667083"/>
            <a:ext cx="4386262" cy="205004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GB" dirty="0">
                <a:latin typeface="HelveticaNeueLT Pro 55 Roman" panose="020B0604020202020204" pitchFamily="34" charset="0"/>
                <a:cs typeface="Arial" panose="020B0604020202020204" pitchFamily="34" charset="0"/>
              </a:rPr>
              <a:t>Opportunity to </a:t>
            </a:r>
            <a:br>
              <a:rPr lang="en-GB" dirty="0">
                <a:latin typeface="HelveticaNeueLT Pro 55 Roman" panose="020B0604020202020204" pitchFamily="34" charset="0"/>
                <a:cs typeface="Arial" panose="020B0604020202020204" pitchFamily="34" charset="0"/>
              </a:rPr>
            </a:br>
            <a:r>
              <a:rPr lang="en-GB" dirty="0">
                <a:latin typeface="HelveticaNeueLT Pro 55 Roman" panose="020B0604020202020204" pitchFamily="34" charset="0"/>
                <a:cs typeface="Arial" panose="020B0604020202020204" pitchFamily="34" charset="0"/>
              </a:rPr>
              <a:t>shape the code </a:t>
            </a:r>
            <a:br>
              <a:rPr lang="en-GB" dirty="0">
                <a:latin typeface="HelveticaNeueLT Pro 55 Roman" panose="020B0604020202020204" pitchFamily="34" charset="0"/>
                <a:cs typeface="Arial" panose="020B0604020202020204" pitchFamily="34" charset="0"/>
              </a:rPr>
            </a:br>
            <a:r>
              <a:rPr lang="en-GB" dirty="0">
                <a:latin typeface="HelveticaNeueLT Pro 55 Roman" panose="020B0604020202020204" pitchFamily="34" charset="0"/>
                <a:cs typeface="Arial" panose="020B0604020202020204" pitchFamily="34" charset="0"/>
              </a:rPr>
              <a:t>together</a:t>
            </a:r>
            <a:endParaRPr lang="en-US" dirty="0">
              <a:latin typeface="HelveticaNeueLT Pro 55 Roman" panose="020B0604020202020204" pitchFamily="34" charset="0"/>
              <a:cs typeface="Arial" panose="020B0604020202020204" pitchFamily="34" charset="0"/>
            </a:endParaRPr>
          </a:p>
        </p:txBody>
      </p:sp>
      <p:sp>
        <p:nvSpPr>
          <p:cNvPr id="23" name="Footer_placeholder">
            <a:extLst>
              <a:ext uri="{FF2B5EF4-FFF2-40B4-BE49-F238E27FC236}">
                <a16:creationId xmlns:a16="http://schemas.microsoft.com/office/drawing/2014/main" id="{F0DE6C83-6202-C5B6-0BE7-8A6EEF62E553}"/>
              </a:ext>
            </a:extLst>
          </p:cNvPr>
          <p:cNvSpPr txBox="1">
            <a:spLocks/>
          </p:cNvSpPr>
          <p:nvPr/>
        </p:nvSpPr>
        <p:spPr>
          <a:xfrm>
            <a:off x="709613" y="6413491"/>
            <a:ext cx="3470275"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latin typeface="HelveticaNeueLT Pro 55 Roman" panose="020B0604020202020204" pitchFamily="34" charset="77"/>
              </a:rPr>
              <a:t>Design Council</a:t>
            </a:r>
          </a:p>
        </p:txBody>
      </p:sp>
      <p:sp>
        <p:nvSpPr>
          <p:cNvPr id="2" name="Slide Number Placeholder 1">
            <a:extLst>
              <a:ext uri="{FF2B5EF4-FFF2-40B4-BE49-F238E27FC236}">
                <a16:creationId xmlns:a16="http://schemas.microsoft.com/office/drawing/2014/main" id="{802E40C0-99A8-DDB9-FB3A-E4EA633A8409}"/>
              </a:ext>
            </a:extLst>
          </p:cNvPr>
          <p:cNvSpPr>
            <a:spLocks noGrp="1"/>
          </p:cNvSpPr>
          <p:nvPr>
            <p:ph type="sldNum" sz="quarter" idx="12"/>
          </p:nvPr>
        </p:nvSpPr>
        <p:spPr/>
        <p:txBody>
          <a:bodyPr/>
          <a:lstStyle/>
          <a:p>
            <a:fld id="{AF8BC7C4-2EE5-4766-9C46-468AF9ADDA1F}" type="slidenum">
              <a:rPr lang="en-GB" smtClean="0">
                <a:solidFill>
                  <a:schemeClr val="bg1"/>
                </a:solidFill>
              </a:rPr>
              <a:t>27</a:t>
            </a:fld>
            <a:endParaRPr lang="en-GB">
              <a:solidFill>
                <a:schemeClr val="bg1"/>
              </a:solidFill>
            </a:endParaRPr>
          </a:p>
        </p:txBody>
      </p:sp>
      <p:sp>
        <p:nvSpPr>
          <p:cNvPr id="3" name="Footer Placeholder 2">
            <a:extLst>
              <a:ext uri="{FF2B5EF4-FFF2-40B4-BE49-F238E27FC236}">
                <a16:creationId xmlns:a16="http://schemas.microsoft.com/office/drawing/2014/main" id="{BBBB9F30-DA82-BA63-8E7F-C81DA01B8644}"/>
              </a:ext>
            </a:extLst>
          </p:cNvPr>
          <p:cNvSpPr>
            <a:spLocks noGrp="1"/>
          </p:cNvSpPr>
          <p:nvPr>
            <p:ph type="ftr" sz="quarter" idx="11"/>
          </p:nvPr>
        </p:nvSpPr>
        <p:spPr/>
        <p:txBody>
          <a:bodyPr/>
          <a:lstStyle/>
          <a:p>
            <a:r>
              <a:rPr lang="en-GB">
                <a:solidFill>
                  <a:schemeClr val="bg1"/>
                </a:solidFill>
              </a:rPr>
              <a:t>What is design code?</a:t>
            </a:r>
          </a:p>
          <a:p>
            <a:endParaRPr lang="en-GB">
              <a:solidFill>
                <a:schemeClr val="bg1"/>
              </a:solidFill>
            </a:endParaRPr>
          </a:p>
        </p:txBody>
      </p:sp>
      <p:sp>
        <p:nvSpPr>
          <p:cNvPr id="7" name="Footer Placeholder 2">
            <a:extLst>
              <a:ext uri="{FF2B5EF4-FFF2-40B4-BE49-F238E27FC236}">
                <a16:creationId xmlns:a16="http://schemas.microsoft.com/office/drawing/2014/main" id="{1558064C-E89C-B240-21C2-8E7BE1A7AE81}"/>
              </a:ext>
            </a:extLst>
          </p:cNvPr>
          <p:cNvSpPr txBox="1">
            <a:spLocks/>
          </p:cNvSpPr>
          <p:nvPr/>
        </p:nvSpPr>
        <p:spPr>
          <a:xfrm>
            <a:off x="10294938" y="6356350"/>
            <a:ext cx="898525" cy="144000"/>
          </a:xfrm>
          <a:prstGeom prst="rect">
            <a:avLst/>
          </a:prstGeom>
        </p:spPr>
        <p:txBody>
          <a:bodyPr vert="horz" lIns="0" tIns="0" rIns="0" bIns="0" rtlCol="0" anchor="t" anchorCtr="0"/>
          <a:lstStyle>
            <a:defPPr>
              <a:defRPr lang="en-US"/>
            </a:defPPr>
            <a:lvl1pPr marL="0" algn="l" defTabSz="914400" rtl="0" eaLnBrk="1" latinLnBrk="0" hangingPunct="1">
              <a:defRPr sz="800" b="0" i="0" kern="1200">
                <a:solidFill>
                  <a:schemeClr val="tx1"/>
                </a:solidFill>
                <a:latin typeface="HelveticaNeueLT Pro 55 Roman" panose="020B06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HelveticaNeueLT Pro 55 Roman" panose="020B0604020202020204" pitchFamily="34" charset="0"/>
                <a:cs typeface="Arial" panose="020B0604020202020204" pitchFamily="34" charset="0"/>
              </a:rPr>
              <a:t>Image: Tom Perry</a:t>
            </a:r>
          </a:p>
        </p:txBody>
      </p:sp>
    </p:spTree>
    <p:extLst>
      <p:ext uri="{BB962C8B-B14F-4D97-AF65-F5344CB8AC3E}">
        <p14:creationId xmlns:p14="http://schemas.microsoft.com/office/powerpoint/2010/main" val="4119477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7F39CF-C992-3A47-89A7-DC5EFFBBC7A1}"/>
              </a:ext>
            </a:extLst>
          </p:cNvPr>
          <p:cNvSpPr>
            <a:spLocks noGrp="1" noRot="1" noMove="1" noResize="1" noEditPoints="1" noAdjustHandles="1" noChangeArrowheads="1" noChangeShapeType="1"/>
          </p:cNvSpPr>
          <p:nvPr/>
        </p:nvSpPr>
        <p:spPr>
          <a:xfrm>
            <a:off x="5571461" y="0"/>
            <a:ext cx="662054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NeueLT Pro 55 Roman" panose="020B0604020202020204" pitchFamily="34" charset="77"/>
            </a:endParaRPr>
          </a:p>
        </p:txBody>
      </p:sp>
      <p:sp>
        <p:nvSpPr>
          <p:cNvPr id="14" name="Rectangle 13">
            <a:extLst>
              <a:ext uri="{FF2B5EF4-FFF2-40B4-BE49-F238E27FC236}">
                <a16:creationId xmlns:a16="http://schemas.microsoft.com/office/drawing/2014/main" id="{C69E187C-398D-A144-B3DD-05FCD2470531}"/>
              </a:ext>
            </a:extLst>
          </p:cNvPr>
          <p:cNvSpPr/>
          <p:nvPr/>
        </p:nvSpPr>
        <p:spPr>
          <a:xfrm>
            <a:off x="10742592" y="4880968"/>
            <a:ext cx="1273215" cy="1265832"/>
          </a:xfrm>
          <a:prstGeom prst="rect">
            <a:avLst/>
          </a:prstGeom>
          <a:solidFill>
            <a:srgbClr val="F2F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NeueLT Pro 55 Roman" panose="020B0604020202020204" pitchFamily="34" charset="77"/>
            </a:endParaRPr>
          </a:p>
        </p:txBody>
      </p:sp>
      <p:sp>
        <p:nvSpPr>
          <p:cNvPr id="3" name="Title 2">
            <a:extLst>
              <a:ext uri="{FF2B5EF4-FFF2-40B4-BE49-F238E27FC236}">
                <a16:creationId xmlns:a16="http://schemas.microsoft.com/office/drawing/2014/main" id="{99412495-144F-CE48-826D-2612023677BC}"/>
              </a:ext>
            </a:extLst>
          </p:cNvPr>
          <p:cNvSpPr>
            <a:spLocks noGrp="1"/>
          </p:cNvSpPr>
          <p:nvPr>
            <p:ph type="title"/>
          </p:nvPr>
        </p:nvSpPr>
        <p:spPr>
          <a:xfrm>
            <a:off x="554972" y="682624"/>
            <a:ext cx="4861846" cy="2194895"/>
          </a:xfrm>
        </p:spPr>
        <p:txBody>
          <a:bodyPr/>
          <a:lstStyle/>
          <a:p>
            <a:r>
              <a:rPr lang="en-US" dirty="0">
                <a:latin typeface="HelveticaNeueLT Pro 55 Roman" panose="020B0604020202020204" pitchFamily="34" charset="0"/>
                <a:cs typeface="Arial" panose="020B0604020202020204" pitchFamily="34" charset="0"/>
              </a:rPr>
              <a:t>Placemaking impacts people’s lives</a:t>
            </a:r>
          </a:p>
        </p:txBody>
      </p:sp>
      <p:sp>
        <p:nvSpPr>
          <p:cNvPr id="4" name="Text Placeholder 3">
            <a:extLst>
              <a:ext uri="{FF2B5EF4-FFF2-40B4-BE49-F238E27FC236}">
                <a16:creationId xmlns:a16="http://schemas.microsoft.com/office/drawing/2014/main" id="{A964E030-9ED5-5E45-B5C2-1ACB89138EF7}"/>
              </a:ext>
            </a:extLst>
          </p:cNvPr>
          <p:cNvSpPr>
            <a:spLocks noGrp="1"/>
          </p:cNvSpPr>
          <p:nvPr>
            <p:ph type="body" sz="quarter" idx="16"/>
          </p:nvPr>
        </p:nvSpPr>
        <p:spPr>
          <a:xfrm>
            <a:off x="554970" y="3249845"/>
            <a:ext cx="4234528" cy="2194895"/>
          </a:xfrm>
        </p:spPr>
        <p:txBody>
          <a:bodyPr vert="horz" lIns="0" tIns="0" rIns="0" bIns="0" rtlCol="0">
            <a:noAutofit/>
          </a:bodyPr>
          <a:lstStyle/>
          <a:p>
            <a:pPr>
              <a:lnSpc>
                <a:spcPct val="90000"/>
              </a:lnSpc>
            </a:pPr>
            <a:r>
              <a:rPr lang="en-US" sz="1600" dirty="0">
                <a:latin typeface="HelveticaNeueLT Pro 55 Roman" panose="020B0604020202020204" pitchFamily="34" charset="0"/>
                <a:cs typeface="Arial" panose="020B0604020202020204" pitchFamily="34" charset="0"/>
              </a:rPr>
              <a:t>An opportunity to:</a:t>
            </a:r>
            <a:br>
              <a:rPr lang="en-US" sz="1600" dirty="0">
                <a:latin typeface="HelveticaNeueLT Pro 55 Roman" panose="020B0604020202020204" pitchFamily="34" charset="0"/>
                <a:cs typeface="Arial" panose="020B0604020202020204" pitchFamily="34" charset="0"/>
              </a:rPr>
            </a:br>
            <a:endParaRPr lang="en-US" sz="1600" dirty="0">
              <a:latin typeface="HelveticaNeueLT Pro 55 Roman" panose="020B0604020202020204" pitchFamily="34" charset="0"/>
              <a:cs typeface="Arial" panose="020B0604020202020204" pitchFamily="34" charset="0"/>
            </a:endParaRPr>
          </a:p>
          <a:p>
            <a:pPr marL="351450" lvl="2" indent="-171450">
              <a:lnSpc>
                <a:spcPct val="90000"/>
              </a:lnSpc>
            </a:pPr>
            <a:r>
              <a:rPr lang="en-US" sz="1600" dirty="0">
                <a:latin typeface="HelveticaNeueLT Pro 55 Roman" panose="020B0604020202020204" pitchFamily="34" charset="0"/>
                <a:cs typeface="Arial" panose="020B0604020202020204" pitchFamily="34" charset="0"/>
              </a:rPr>
              <a:t>Bring together a broad range of stakeholders to shape local design code</a:t>
            </a:r>
          </a:p>
          <a:p>
            <a:pPr marL="351450" lvl="2" indent="-171450">
              <a:lnSpc>
                <a:spcPct val="90000"/>
              </a:lnSpc>
            </a:pPr>
            <a:r>
              <a:rPr lang="en-US" sz="1600" dirty="0">
                <a:latin typeface="HelveticaNeueLT Pro 55 Roman" panose="020B0604020202020204" pitchFamily="34" charset="0"/>
                <a:cs typeface="Arial" panose="020B0604020202020204" pitchFamily="34" charset="0"/>
              </a:rPr>
              <a:t>To create partnerships for the future</a:t>
            </a:r>
          </a:p>
          <a:p>
            <a:pPr marL="351450" lvl="2" indent="-171450">
              <a:lnSpc>
                <a:spcPct val="90000"/>
              </a:lnSpc>
            </a:pPr>
            <a:r>
              <a:rPr lang="en-US" sz="1600" dirty="0">
                <a:latin typeface="HelveticaNeueLT Pro 55 Roman" panose="020B0604020202020204" pitchFamily="34" charset="0"/>
                <a:cs typeface="Arial" panose="020B0604020202020204" pitchFamily="34" charset="0"/>
              </a:rPr>
              <a:t>Align workstreams</a:t>
            </a:r>
          </a:p>
          <a:p>
            <a:pPr marL="351450" lvl="2" indent="-171450">
              <a:lnSpc>
                <a:spcPct val="90000"/>
              </a:lnSpc>
            </a:pPr>
            <a:r>
              <a:rPr lang="en-US" sz="1600" dirty="0">
                <a:latin typeface="HelveticaNeueLT Pro 55 Roman" panose="020B0604020202020204" pitchFamily="34" charset="0"/>
                <a:cs typeface="Arial" panose="020B0604020202020204" pitchFamily="34" charset="0"/>
              </a:rPr>
              <a:t>Share your expertise</a:t>
            </a:r>
          </a:p>
        </p:txBody>
      </p:sp>
      <p:sp>
        <p:nvSpPr>
          <p:cNvPr id="5" name="Slide Number Placeholder 4">
            <a:extLst>
              <a:ext uri="{FF2B5EF4-FFF2-40B4-BE49-F238E27FC236}">
                <a16:creationId xmlns:a16="http://schemas.microsoft.com/office/drawing/2014/main" id="{F5AB54AD-F742-1045-B16E-CD531A25B186}"/>
              </a:ext>
            </a:extLst>
          </p:cNvPr>
          <p:cNvSpPr>
            <a:spLocks noGrp="1"/>
          </p:cNvSpPr>
          <p:nvPr>
            <p:ph type="sldNum" sz="quarter" idx="12"/>
          </p:nvPr>
        </p:nvSpPr>
        <p:spPr/>
        <p:txBody>
          <a:bodyPr/>
          <a:lstStyle/>
          <a:p>
            <a:fld id="{AF8BC7C4-2EE5-4766-9C46-468AF9ADDA1F}" type="slidenum">
              <a:rPr lang="en-GB" smtClean="0"/>
              <a:t>28</a:t>
            </a:fld>
            <a:endParaRPr lang="en-GB"/>
          </a:p>
        </p:txBody>
      </p:sp>
      <p:sp>
        <p:nvSpPr>
          <p:cNvPr id="7" name="Footer Placeholder 6">
            <a:extLst>
              <a:ext uri="{FF2B5EF4-FFF2-40B4-BE49-F238E27FC236}">
                <a16:creationId xmlns:a16="http://schemas.microsoft.com/office/drawing/2014/main" id="{D8FF47F7-6043-270E-0114-9636D9F92F9B}"/>
              </a:ext>
            </a:extLst>
          </p:cNvPr>
          <p:cNvSpPr>
            <a:spLocks noGrp="1"/>
          </p:cNvSpPr>
          <p:nvPr>
            <p:ph type="ftr" sz="quarter" idx="11"/>
          </p:nvPr>
        </p:nvSpPr>
        <p:spPr/>
        <p:txBody>
          <a:bodyPr/>
          <a:lstStyle/>
          <a:p>
            <a:pPr>
              <a:tabLst>
                <a:tab pos="1816100" algn="l"/>
              </a:tabLst>
            </a:pPr>
            <a:r>
              <a:rPr lang="en-GB"/>
              <a:t>How can you benefit</a:t>
            </a:r>
          </a:p>
          <a:p>
            <a:pPr>
              <a:tabLst>
                <a:tab pos="1816100" algn="l"/>
              </a:tabLst>
            </a:pPr>
            <a:endParaRPr lang="en-GB"/>
          </a:p>
        </p:txBody>
      </p:sp>
      <p:sp>
        <p:nvSpPr>
          <p:cNvPr id="6" name="TextBox 5">
            <a:extLst>
              <a:ext uri="{FF2B5EF4-FFF2-40B4-BE49-F238E27FC236}">
                <a16:creationId xmlns:a16="http://schemas.microsoft.com/office/drawing/2014/main" id="{2208C111-BF8C-DBEC-14AB-4B2337D62365}"/>
              </a:ext>
            </a:extLst>
          </p:cNvPr>
          <p:cNvSpPr txBox="1"/>
          <p:nvPr/>
        </p:nvSpPr>
        <p:spPr>
          <a:xfrm rot="5400000">
            <a:off x="4680384" y="1740790"/>
            <a:ext cx="2802667" cy="215444"/>
          </a:xfrm>
          <a:prstGeom prst="rect">
            <a:avLst/>
          </a:prstGeom>
          <a:noFill/>
        </p:spPr>
        <p:txBody>
          <a:bodyPr wrap="square">
            <a:spAutoFit/>
          </a:bodyPr>
          <a:lstStyle/>
          <a:p>
            <a:pPr algn="r"/>
            <a:r>
              <a:rPr lang="en-GB" sz="800" dirty="0">
                <a:effectLst/>
                <a:ea typeface="Calibri" panose="020F0502020204030204" pitchFamily="34" charset="0"/>
              </a:rPr>
              <a:t>Image: Ash </a:t>
            </a:r>
            <a:r>
              <a:rPr lang="en-GB" sz="800" dirty="0" err="1">
                <a:effectLst/>
                <a:ea typeface="Calibri" panose="020F0502020204030204" pitchFamily="34" charset="0"/>
              </a:rPr>
              <a:t>Sakula</a:t>
            </a:r>
            <a:r>
              <a:rPr lang="en-GB" sz="800" dirty="0">
                <a:effectLst/>
                <a:ea typeface="Calibri" panose="020F0502020204030204" pitchFamily="34" charset="0"/>
              </a:rPr>
              <a:t> Architects/ Jill Tate</a:t>
            </a:r>
            <a:endParaRPr lang="en-GB" sz="800" dirty="0"/>
          </a:p>
        </p:txBody>
      </p:sp>
      <p:grpSp>
        <p:nvGrpSpPr>
          <p:cNvPr id="10" name="Group 9">
            <a:extLst>
              <a:ext uri="{FF2B5EF4-FFF2-40B4-BE49-F238E27FC236}">
                <a16:creationId xmlns:a16="http://schemas.microsoft.com/office/drawing/2014/main" id="{87C703C9-C696-C10E-E275-4F360554DFC6}"/>
              </a:ext>
            </a:extLst>
          </p:cNvPr>
          <p:cNvGrpSpPr/>
          <p:nvPr/>
        </p:nvGrpSpPr>
        <p:grpSpPr>
          <a:xfrm>
            <a:off x="6198781" y="1395652"/>
            <a:ext cx="5351668" cy="4154543"/>
            <a:chOff x="6198781" y="1395652"/>
            <a:chExt cx="5351668" cy="4154543"/>
          </a:xfrm>
        </p:grpSpPr>
        <p:grpSp>
          <p:nvGrpSpPr>
            <p:cNvPr id="8" name="Group 7">
              <a:extLst>
                <a:ext uri="{FF2B5EF4-FFF2-40B4-BE49-F238E27FC236}">
                  <a16:creationId xmlns:a16="http://schemas.microsoft.com/office/drawing/2014/main" id="{959B1FB2-DB37-3563-7ED2-F750B4434BBD}"/>
                </a:ext>
              </a:extLst>
            </p:cNvPr>
            <p:cNvGrpSpPr/>
            <p:nvPr/>
          </p:nvGrpSpPr>
          <p:grpSpPr>
            <a:xfrm>
              <a:off x="6198781" y="1407751"/>
              <a:ext cx="5349457" cy="4142444"/>
              <a:chOff x="6398620" y="1609770"/>
              <a:chExt cx="4136345" cy="3203050"/>
            </a:xfrm>
          </p:grpSpPr>
          <p:pic>
            <p:nvPicPr>
              <p:cNvPr id="35" name="Picture 34" descr="A picture containing outdoor, sky, playground, footwear&#10;&#10;Description automatically generated">
                <a:extLst>
                  <a:ext uri="{FF2B5EF4-FFF2-40B4-BE49-F238E27FC236}">
                    <a16:creationId xmlns:a16="http://schemas.microsoft.com/office/drawing/2014/main" id="{A9552465-A988-5DE0-86DE-4D02A1DB83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10826" y="3287517"/>
                <a:ext cx="1924139" cy="1525303"/>
              </a:xfrm>
              <a:prstGeom prst="rect">
                <a:avLst/>
              </a:prstGeom>
            </p:spPr>
          </p:pic>
          <p:pic>
            <p:nvPicPr>
              <p:cNvPr id="2" name="Picture 1" descr="A picture containing outdoor, sky, building, window&#10;&#10;Description automatically generated">
                <a:extLst>
                  <a:ext uri="{FF2B5EF4-FFF2-40B4-BE49-F238E27FC236}">
                    <a16:creationId xmlns:a16="http://schemas.microsoft.com/office/drawing/2014/main" id="{7E6AD4B1-3829-8D57-13A9-22E4C0116E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8620" y="1609770"/>
                <a:ext cx="2137687" cy="3203049"/>
              </a:xfrm>
              <a:prstGeom prst="rect">
                <a:avLst/>
              </a:prstGeom>
            </p:spPr>
          </p:pic>
        </p:grpSp>
        <p:pic>
          <p:nvPicPr>
            <p:cNvPr id="11" name="Picture 10" descr="A group of people sitting in a room with plants and a window&#10;&#10;Description automatically generated">
              <a:extLst>
                <a:ext uri="{FF2B5EF4-FFF2-40B4-BE49-F238E27FC236}">
                  <a16:creationId xmlns:a16="http://schemas.microsoft.com/office/drawing/2014/main" id="{F381C8F8-0917-3FF2-1CCB-98470E86B97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73410" y="1395652"/>
              <a:ext cx="2477039" cy="2083320"/>
            </a:xfrm>
            <a:prstGeom prst="rect">
              <a:avLst/>
            </a:prstGeom>
          </p:spPr>
        </p:pic>
      </p:grpSp>
      <p:sp>
        <p:nvSpPr>
          <p:cNvPr id="13" name="TextBox 12">
            <a:extLst>
              <a:ext uri="{FF2B5EF4-FFF2-40B4-BE49-F238E27FC236}">
                <a16:creationId xmlns:a16="http://schemas.microsoft.com/office/drawing/2014/main" id="{9B779EE0-A499-A369-690A-117FD7A87A5C}"/>
              </a:ext>
            </a:extLst>
          </p:cNvPr>
          <p:cNvSpPr txBox="1"/>
          <p:nvPr/>
        </p:nvSpPr>
        <p:spPr>
          <a:xfrm rot="5400000">
            <a:off x="9658149" y="1584780"/>
            <a:ext cx="4004466" cy="215444"/>
          </a:xfrm>
          <a:prstGeom prst="rect">
            <a:avLst/>
          </a:prstGeom>
          <a:noFill/>
        </p:spPr>
        <p:txBody>
          <a:bodyPr wrap="square">
            <a:spAutoFit/>
          </a:bodyPr>
          <a:lstStyle/>
          <a:p>
            <a:pPr algn="r"/>
            <a:r>
              <a:rPr lang="en-GB" sz="800" dirty="0">
                <a:effectLst/>
                <a:ea typeface="Calibri" panose="020F0502020204030204" pitchFamily="34" charset="0"/>
              </a:rPr>
              <a:t>Image (top to bottom): Assemble, John Sturrock</a:t>
            </a:r>
            <a:endParaRPr lang="en-GB" sz="800" dirty="0"/>
          </a:p>
        </p:txBody>
      </p:sp>
    </p:spTree>
    <p:extLst>
      <p:ext uri="{BB962C8B-B14F-4D97-AF65-F5344CB8AC3E}">
        <p14:creationId xmlns:p14="http://schemas.microsoft.com/office/powerpoint/2010/main" val="1034354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F2CCA7-4649-BFB5-64BF-07663F8D17C9}"/>
              </a:ext>
            </a:extLst>
          </p:cNvPr>
          <p:cNvSpPr>
            <a:spLocks noGrp="1" noRot="1" noMove="1" noResize="1" noEditPoints="1" noAdjustHandles="1" noChangeArrowheads="1" noChangeShapeType="1"/>
          </p:cNvSpPr>
          <p:nvPr/>
        </p:nvSpPr>
        <p:spPr>
          <a:xfrm>
            <a:off x="6437019" y="0"/>
            <a:ext cx="5754981"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NeueLT Pro 55 Roman" panose="020B0604020202020204" pitchFamily="34" charset="77"/>
            </a:endParaRPr>
          </a:p>
        </p:txBody>
      </p:sp>
      <p:sp>
        <p:nvSpPr>
          <p:cNvPr id="16" name="Title 4">
            <a:extLst>
              <a:ext uri="{FF2B5EF4-FFF2-40B4-BE49-F238E27FC236}">
                <a16:creationId xmlns:a16="http://schemas.microsoft.com/office/drawing/2014/main" id="{FD863E0A-314A-A366-C8F1-D82B4D26E8D1}"/>
              </a:ext>
            </a:extLst>
          </p:cNvPr>
          <p:cNvSpPr txBox="1">
            <a:spLocks/>
          </p:cNvSpPr>
          <p:nvPr/>
        </p:nvSpPr>
        <p:spPr>
          <a:xfrm>
            <a:off x="709613" y="520194"/>
            <a:ext cx="4805362" cy="210296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GB" dirty="0">
                <a:latin typeface="HelveticaNeueLT Pro 55 Roman" panose="020B0604020202020204" pitchFamily="34" charset="0"/>
                <a:cs typeface="Arial" panose="020B0604020202020204" pitchFamily="34" charset="0"/>
              </a:rPr>
              <a:t>Opportunity to shape the code together</a:t>
            </a:r>
            <a:endParaRPr lang="en-US" dirty="0">
              <a:latin typeface="HelveticaNeueLT Pro 55 Roman"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A081199-91E0-2A62-2843-51637EF046A4}"/>
              </a:ext>
            </a:extLst>
          </p:cNvPr>
          <p:cNvSpPr>
            <a:spLocks noGrp="1"/>
          </p:cNvSpPr>
          <p:nvPr>
            <p:ph type="sldNum" sz="quarter" idx="12"/>
          </p:nvPr>
        </p:nvSpPr>
        <p:spPr/>
        <p:txBody>
          <a:bodyPr/>
          <a:lstStyle/>
          <a:p>
            <a:fld id="{AF8BC7C4-2EE5-4766-9C46-468AF9ADDA1F}" type="slidenum">
              <a:rPr lang="en-GB" smtClean="0">
                <a:solidFill>
                  <a:schemeClr val="bg1"/>
                </a:solidFill>
              </a:rPr>
              <a:t>29</a:t>
            </a:fld>
            <a:endParaRPr lang="en-GB">
              <a:solidFill>
                <a:schemeClr val="bg1"/>
              </a:solidFill>
            </a:endParaRPr>
          </a:p>
        </p:txBody>
      </p:sp>
      <p:sp>
        <p:nvSpPr>
          <p:cNvPr id="3" name="Footer Placeholder 2">
            <a:extLst>
              <a:ext uri="{FF2B5EF4-FFF2-40B4-BE49-F238E27FC236}">
                <a16:creationId xmlns:a16="http://schemas.microsoft.com/office/drawing/2014/main" id="{3913E01B-D690-DC07-9ED3-424BBC5F03B8}"/>
              </a:ext>
            </a:extLst>
          </p:cNvPr>
          <p:cNvSpPr>
            <a:spLocks noGrp="1"/>
          </p:cNvSpPr>
          <p:nvPr>
            <p:ph type="ftr" sz="quarter" idx="11"/>
          </p:nvPr>
        </p:nvSpPr>
        <p:spPr/>
        <p:txBody>
          <a:bodyPr/>
          <a:lstStyle/>
          <a:p>
            <a:r>
              <a:rPr lang="en-GB">
                <a:solidFill>
                  <a:schemeClr val="bg1"/>
                </a:solidFill>
              </a:rPr>
              <a:t>How can you benefit</a:t>
            </a:r>
          </a:p>
          <a:p>
            <a:endParaRPr lang="en-GB">
              <a:solidFill>
                <a:schemeClr val="bg1"/>
              </a:solidFill>
            </a:endParaRPr>
          </a:p>
        </p:txBody>
      </p:sp>
      <p:sp>
        <p:nvSpPr>
          <p:cNvPr id="4" name="Text Placeholder 3">
            <a:extLst>
              <a:ext uri="{FF2B5EF4-FFF2-40B4-BE49-F238E27FC236}">
                <a16:creationId xmlns:a16="http://schemas.microsoft.com/office/drawing/2014/main" id="{4BCAD21C-C0DD-2007-E151-A53FE3AF3DFC}"/>
              </a:ext>
            </a:extLst>
          </p:cNvPr>
          <p:cNvSpPr txBox="1">
            <a:spLocks/>
          </p:cNvSpPr>
          <p:nvPr/>
        </p:nvSpPr>
        <p:spPr>
          <a:xfrm>
            <a:off x="709613" y="2976306"/>
            <a:ext cx="5283201" cy="3035299"/>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Tx/>
              <a:buNone/>
              <a:defRPr sz="1800" kern="1200">
                <a:solidFill>
                  <a:schemeClr val="tx1"/>
                </a:solidFill>
                <a:latin typeface="+mn-lt"/>
                <a:ea typeface="+mn-ea"/>
                <a:cs typeface="+mn-cs"/>
              </a:defRPr>
            </a:lvl1pPr>
            <a:lvl2pPr marL="0" indent="-900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80000" indent="-900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270000" indent="-900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360000" indent="-900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600" dirty="0">
                <a:latin typeface="HelveticaNeueLT Pro 55 Roman" panose="020B0604020202020204" pitchFamily="34" charset="0"/>
                <a:cs typeface="Arial" panose="020B0604020202020204" pitchFamily="34" charset="0"/>
              </a:rPr>
              <a:t>We want to deliver quality places by involving bodies with an interest in:</a:t>
            </a:r>
          </a:p>
          <a:p>
            <a:pPr marL="351450" lvl="2" indent="-171450">
              <a:lnSpc>
                <a:spcPct val="90000"/>
              </a:lnSpc>
            </a:pPr>
            <a:r>
              <a:rPr lang="en-US" sz="1600" dirty="0">
                <a:latin typeface="HelveticaNeueLT Pro 55 Roman" panose="020B0604020202020204" pitchFamily="34" charset="0"/>
                <a:cs typeface="Arial" panose="020B0604020202020204" pitchFamily="34" charset="0"/>
              </a:rPr>
              <a:t>Net zero, climate resilience, </a:t>
            </a:r>
            <a:r>
              <a:rPr lang="en-US" sz="1600" dirty="0" err="1">
                <a:latin typeface="HelveticaNeueLT Pro 55 Roman" panose="020B0604020202020204" pitchFamily="34" charset="0"/>
                <a:cs typeface="Arial" panose="020B0604020202020204" pitchFamily="34" charset="0"/>
              </a:rPr>
              <a:t>decarbonisation</a:t>
            </a:r>
            <a:r>
              <a:rPr lang="en-US" sz="1600" dirty="0">
                <a:latin typeface="HelveticaNeueLT Pro 55 Roman" panose="020B0604020202020204" pitchFamily="34" charset="0"/>
                <a:cs typeface="Arial" panose="020B0604020202020204" pitchFamily="34" charset="0"/>
              </a:rPr>
              <a:t> </a:t>
            </a:r>
          </a:p>
          <a:p>
            <a:pPr marL="351450" lvl="2" indent="-171450">
              <a:lnSpc>
                <a:spcPct val="90000"/>
              </a:lnSpc>
            </a:pPr>
            <a:r>
              <a:rPr lang="en-US" sz="1600" dirty="0">
                <a:latin typeface="HelveticaNeueLT Pro 55 Roman" panose="020B0604020202020204" pitchFamily="34" charset="0"/>
                <a:cs typeface="Arial" panose="020B0604020202020204" pitchFamily="34" charset="0"/>
              </a:rPr>
              <a:t>Health and wellbeing of local communities</a:t>
            </a:r>
          </a:p>
          <a:p>
            <a:pPr marL="351450" lvl="2" indent="-171450">
              <a:lnSpc>
                <a:spcPct val="90000"/>
              </a:lnSpc>
            </a:pPr>
            <a:r>
              <a:rPr lang="en-US" sz="1600" dirty="0">
                <a:latin typeface="HelveticaNeueLT Pro 55 Roman" panose="020B0604020202020204" pitchFamily="34" charset="0"/>
                <a:cs typeface="Arial" panose="020B0604020202020204" pitchFamily="34" charset="0"/>
              </a:rPr>
              <a:t>Safe, inclusive, accessible and active environments</a:t>
            </a:r>
          </a:p>
          <a:p>
            <a:pPr marL="351450" lvl="2" indent="-171450">
              <a:lnSpc>
                <a:spcPct val="90000"/>
              </a:lnSpc>
            </a:pPr>
            <a:r>
              <a:rPr lang="en-US" sz="1600" dirty="0">
                <a:latin typeface="HelveticaNeueLT Pro 55 Roman" panose="020B0604020202020204" pitchFamily="34" charset="0"/>
                <a:cs typeface="Arial" panose="020B0604020202020204" pitchFamily="34" charset="0"/>
              </a:rPr>
              <a:t>Landscape, green &amp; blue infrastructure and biodiversity</a:t>
            </a:r>
          </a:p>
          <a:p>
            <a:pPr marL="351450" lvl="2" indent="-171450">
              <a:lnSpc>
                <a:spcPct val="90000"/>
              </a:lnSpc>
            </a:pPr>
            <a:r>
              <a:rPr lang="en-US" sz="1600" dirty="0">
                <a:latin typeface="HelveticaNeueLT Pro 55 Roman" panose="020B0604020202020204" pitchFamily="34" charset="0"/>
                <a:cs typeface="Arial" panose="020B0604020202020204" pitchFamily="34" charset="0"/>
              </a:rPr>
              <a:t>Environmental performance of place and buildings</a:t>
            </a:r>
          </a:p>
          <a:p>
            <a:pPr marL="351450" lvl="2" indent="-171450">
              <a:lnSpc>
                <a:spcPct val="90000"/>
              </a:lnSpc>
            </a:pPr>
            <a:r>
              <a:rPr lang="en-US" sz="1600" dirty="0">
                <a:latin typeface="HelveticaNeueLT Pro 55 Roman" panose="020B0604020202020204" pitchFamily="34" charset="0"/>
                <a:cs typeface="Arial" panose="020B0604020202020204" pitchFamily="34" charset="0"/>
              </a:rPr>
              <a:t>Utilities, street layout, waste management</a:t>
            </a:r>
          </a:p>
          <a:p>
            <a:pPr marL="351450" lvl="2" indent="-171450">
              <a:lnSpc>
                <a:spcPct val="90000"/>
              </a:lnSpc>
            </a:pPr>
            <a:r>
              <a:rPr lang="en-US" sz="1600" dirty="0">
                <a:latin typeface="HelveticaNeueLT Pro 55 Roman" panose="020B0604020202020204" pitchFamily="34" charset="0"/>
                <a:cs typeface="Arial" panose="020B0604020202020204" pitchFamily="34" charset="0"/>
              </a:rPr>
              <a:t>Local character and built heritage</a:t>
            </a:r>
          </a:p>
          <a:p>
            <a:pPr marL="351450" lvl="2" indent="-171450">
              <a:lnSpc>
                <a:spcPct val="90000"/>
              </a:lnSpc>
            </a:pPr>
            <a:r>
              <a:rPr lang="en-US" sz="1600" dirty="0">
                <a:latin typeface="HelveticaNeueLT Pro 55 Roman" panose="020B0604020202020204" pitchFamily="34" charset="0"/>
                <a:cs typeface="Arial" panose="020B0604020202020204" pitchFamily="34" charset="0"/>
              </a:rPr>
              <a:t>Education, training, and employment</a:t>
            </a:r>
          </a:p>
        </p:txBody>
      </p:sp>
      <p:sp>
        <p:nvSpPr>
          <p:cNvPr id="5" name="TextBox 4">
            <a:extLst>
              <a:ext uri="{FF2B5EF4-FFF2-40B4-BE49-F238E27FC236}">
                <a16:creationId xmlns:a16="http://schemas.microsoft.com/office/drawing/2014/main" id="{4176E4D1-0DF8-24BB-928E-F5A9EC4529C1}"/>
              </a:ext>
            </a:extLst>
          </p:cNvPr>
          <p:cNvSpPr txBox="1"/>
          <p:nvPr/>
        </p:nvSpPr>
        <p:spPr>
          <a:xfrm>
            <a:off x="7183385" y="6369269"/>
            <a:ext cx="4004466" cy="215444"/>
          </a:xfrm>
          <a:prstGeom prst="rect">
            <a:avLst/>
          </a:prstGeom>
          <a:noFill/>
        </p:spPr>
        <p:txBody>
          <a:bodyPr wrap="square">
            <a:spAutoFit/>
          </a:bodyPr>
          <a:lstStyle/>
          <a:p>
            <a:pPr algn="r"/>
            <a:r>
              <a:rPr lang="en-GB" sz="800" dirty="0">
                <a:effectLst/>
                <a:ea typeface="Calibri" panose="020F0502020204030204" pitchFamily="34" charset="0"/>
              </a:rPr>
              <a:t>Image (top right and bottom): Nigel Dunnett, Geoff Henson</a:t>
            </a:r>
            <a:endParaRPr lang="en-GB" sz="800" dirty="0"/>
          </a:p>
        </p:txBody>
      </p:sp>
      <p:grpSp>
        <p:nvGrpSpPr>
          <p:cNvPr id="8" name="Group 7">
            <a:extLst>
              <a:ext uri="{FF2B5EF4-FFF2-40B4-BE49-F238E27FC236}">
                <a16:creationId xmlns:a16="http://schemas.microsoft.com/office/drawing/2014/main" id="{4ED67BFB-FD3B-D08B-A744-D16B6AA6C7D2}"/>
              </a:ext>
            </a:extLst>
          </p:cNvPr>
          <p:cNvGrpSpPr/>
          <p:nvPr/>
        </p:nvGrpSpPr>
        <p:grpSpPr>
          <a:xfrm>
            <a:off x="7243159" y="1568838"/>
            <a:ext cx="4305379" cy="3992757"/>
            <a:chOff x="7243159" y="1568838"/>
            <a:chExt cx="4305379" cy="3992757"/>
          </a:xfrm>
        </p:grpSpPr>
        <p:pic>
          <p:nvPicPr>
            <p:cNvPr id="12" name="Picture 11" descr="A picture containing outdoor, tree, plant, road&#10;&#10;Description automatically generated">
              <a:extLst>
                <a:ext uri="{FF2B5EF4-FFF2-40B4-BE49-F238E27FC236}">
                  <a16:creationId xmlns:a16="http://schemas.microsoft.com/office/drawing/2014/main" id="{158A6254-7FE4-ED77-FDB8-9075872A3D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8154" y="1571677"/>
              <a:ext cx="2650383" cy="1767736"/>
            </a:xfrm>
            <a:prstGeom prst="rect">
              <a:avLst/>
            </a:prstGeom>
          </p:spPr>
        </p:pic>
        <p:pic>
          <p:nvPicPr>
            <p:cNvPr id="9" name="Picture 8" descr="Two women standing in a garden&#10;&#10;Description automatically generated">
              <a:extLst>
                <a:ext uri="{FF2B5EF4-FFF2-40B4-BE49-F238E27FC236}">
                  <a16:creationId xmlns:a16="http://schemas.microsoft.com/office/drawing/2014/main" id="{D1D9B858-AF52-973D-AF71-70118BFF89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43159" y="1568838"/>
              <a:ext cx="1565591" cy="1770575"/>
            </a:xfrm>
            <a:prstGeom prst="rect">
              <a:avLst/>
            </a:prstGeom>
          </p:spPr>
        </p:pic>
        <p:pic>
          <p:nvPicPr>
            <p:cNvPr id="15" name="Picture 14" descr="A group of people walking on a path with trees&#10;&#10;Description automatically generated">
              <a:extLst>
                <a:ext uri="{FF2B5EF4-FFF2-40B4-BE49-F238E27FC236}">
                  <a16:creationId xmlns:a16="http://schemas.microsoft.com/office/drawing/2014/main" id="{8949C7E7-4DEC-AB0D-DE8E-0FFB62E5C4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62040" y="3395033"/>
              <a:ext cx="4286498" cy="2166562"/>
            </a:xfrm>
            <a:prstGeom prst="rect">
              <a:avLst/>
            </a:prstGeom>
          </p:spPr>
        </p:pic>
      </p:grpSp>
    </p:spTree>
    <p:extLst>
      <p:ext uri="{BB962C8B-B14F-4D97-AF65-F5344CB8AC3E}">
        <p14:creationId xmlns:p14="http://schemas.microsoft.com/office/powerpoint/2010/main" val="49226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4CEFCD-5774-3798-603E-F4FD43867D61}"/>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3</a:t>
            </a:fld>
            <a:r>
              <a:rPr lang="en-GB" dirty="0">
                <a:latin typeface="HelveticaNeueLT Pro 55 Roman" panose="020B0604020202020204" pitchFamily="34" charset="0"/>
                <a:cs typeface="Arial" panose="020B0604020202020204" pitchFamily="34" charset="0"/>
              </a:rPr>
              <a:t>C</a:t>
            </a:r>
          </a:p>
        </p:txBody>
      </p:sp>
      <p:sp>
        <p:nvSpPr>
          <p:cNvPr id="4" name="Title 3">
            <a:extLst>
              <a:ext uri="{FF2B5EF4-FFF2-40B4-BE49-F238E27FC236}">
                <a16:creationId xmlns:a16="http://schemas.microsoft.com/office/drawing/2014/main" id="{F84BCB71-ADFE-2741-CF55-B2D45DD4B0C3}"/>
              </a:ext>
            </a:extLst>
          </p:cNvPr>
          <p:cNvSpPr>
            <a:spLocks noGrp="1"/>
          </p:cNvSpPr>
          <p:nvPr>
            <p:ph type="title"/>
          </p:nvPr>
        </p:nvSpPr>
        <p:spPr>
          <a:xfrm>
            <a:off x="517843" y="620046"/>
            <a:ext cx="11154726" cy="757237"/>
          </a:xfrm>
        </p:spPr>
        <p:txBody>
          <a:bodyPr/>
          <a:lstStyle/>
          <a:p>
            <a:r>
              <a:rPr lang="en-US" sz="4800" dirty="0">
                <a:latin typeface="HelveticaNeueLT Pro 55 Roman" panose="020B0604020202020204" pitchFamily="34" charset="0"/>
                <a:cs typeface="Arial" panose="020B0604020202020204" pitchFamily="34" charset="0"/>
              </a:rPr>
              <a:t>The purpose of this presentation pack</a:t>
            </a:r>
          </a:p>
        </p:txBody>
      </p:sp>
      <p:sp>
        <p:nvSpPr>
          <p:cNvPr id="6" name="Footer Placeholder 5">
            <a:extLst>
              <a:ext uri="{FF2B5EF4-FFF2-40B4-BE49-F238E27FC236}">
                <a16:creationId xmlns:a16="http://schemas.microsoft.com/office/drawing/2014/main" id="{384AE0E7-CE07-1679-8A1A-8D62A56D9781}"/>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What is design code?</a:t>
            </a:r>
          </a:p>
          <a:p>
            <a:endParaRPr lang="en-GB" dirty="0">
              <a:latin typeface="HelveticaNeueLT Pro 55 Roman" panose="020B0604020202020204" pitchFamily="34" charset="0"/>
              <a:cs typeface="Arial" panose="020B0604020202020204" pitchFamily="34" charset="0"/>
            </a:endParaRPr>
          </a:p>
        </p:txBody>
      </p:sp>
      <p:sp>
        <p:nvSpPr>
          <p:cNvPr id="8" name="Vertical Text Placeholder 4">
            <a:extLst>
              <a:ext uri="{FF2B5EF4-FFF2-40B4-BE49-F238E27FC236}">
                <a16:creationId xmlns:a16="http://schemas.microsoft.com/office/drawing/2014/main" id="{164DAE15-CAA5-7AD1-D2BF-6F475BED61E7}"/>
              </a:ext>
            </a:extLst>
          </p:cNvPr>
          <p:cNvSpPr txBox="1">
            <a:spLocks/>
          </p:cNvSpPr>
          <p:nvPr/>
        </p:nvSpPr>
        <p:spPr>
          <a:xfrm>
            <a:off x="1147821" y="1645920"/>
            <a:ext cx="9894771" cy="4213415"/>
          </a:xfrm>
          <a:prstGeom prst="rect">
            <a:avLst/>
          </a:prstGeom>
        </p:spPr>
        <p:txBody>
          <a:bodyPr vert="horz" lIns="0" tIns="0" rIns="0" bIns="0" numCol="1" spcCol="288000" rtlCol="0">
            <a:noAutofit/>
          </a:bodyPr>
          <a:lstStyle>
            <a:lvl1pPr marL="0" indent="0" algn="l" defTabSz="914400" rtl="0" eaLnBrk="1" latinLnBrk="0" hangingPunct="1">
              <a:lnSpc>
                <a:spcPct val="90000"/>
              </a:lnSpc>
              <a:spcBef>
                <a:spcPts val="1000"/>
              </a:spcBef>
              <a:buFontTx/>
              <a:buNone/>
              <a:defRPr sz="1200" b="0" i="0" kern="1200">
                <a:solidFill>
                  <a:schemeClr val="tx1"/>
                </a:solidFill>
                <a:latin typeface="HelveticaNeueLT Pro 55 Roman" panose="020B0604020202020204" pitchFamily="34" charset="77"/>
                <a:ea typeface="+mn-ea"/>
                <a:cs typeface="+mn-cs"/>
              </a:defRPr>
            </a:lvl1pPr>
            <a:lvl2pPr marL="0" indent="-900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2pPr>
            <a:lvl3pPr marL="180000" indent="-900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3pPr>
            <a:lvl4pPr marL="270000" indent="-900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4pPr>
            <a:lvl5pPr marL="360000" indent="-900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HelveticaNeueLT Pro 55 Roman" panose="020B0604020202020204" pitchFamily="34" charset="0"/>
                <a:cs typeface="Arial" panose="020B0604020202020204" pitchFamily="34" charset="0"/>
              </a:rPr>
              <a:t>When can I use this presentation?</a:t>
            </a:r>
          </a:p>
          <a:p>
            <a:r>
              <a:rPr lang="en-US" sz="1600" dirty="0">
                <a:latin typeface="HelveticaNeueLT Pro 55 Roman" panose="020B0604020202020204" pitchFamily="34" charset="0"/>
                <a:cs typeface="Arial" panose="020B0604020202020204" pitchFamily="34" charset="0"/>
              </a:rPr>
              <a:t>Working well with colleagues and stakeholders will be easier when they understand what a design code is and how it can benefit them and the local area. Their expertise and support are important for developing a successful design code. This slide deck is a presentation tool for coding teams to use when first engaging with people. Engage with people early in the design coding process so their input can be used to shape the code.</a:t>
            </a:r>
          </a:p>
          <a:p>
            <a:r>
              <a:rPr lang="en-US" sz="1600" dirty="0">
                <a:latin typeface="HelveticaNeueLT Pro 55 Roman" panose="020B0604020202020204" pitchFamily="34" charset="0"/>
                <a:cs typeface="Arial" panose="020B0604020202020204" pitchFamily="34" charset="0"/>
              </a:rPr>
              <a:t>Section two has slides tailored to five key audiences:</a:t>
            </a:r>
          </a:p>
          <a:p>
            <a:pPr marL="351450" lvl="2" indent="-171450"/>
            <a:r>
              <a:rPr lang="en-US" sz="1600" dirty="0">
                <a:latin typeface="HelveticaNeueLT Pro 55 Roman" panose="020B0604020202020204" pitchFamily="34" charset="0"/>
                <a:cs typeface="Arial" panose="020B0604020202020204" pitchFamily="34" charset="0"/>
              </a:rPr>
              <a:t>Local community</a:t>
            </a:r>
          </a:p>
          <a:p>
            <a:pPr marL="351450" lvl="2" indent="-171450"/>
            <a:r>
              <a:rPr lang="en-US" sz="1600" dirty="0">
                <a:latin typeface="HelveticaNeueLT Pro 55 Roman" panose="020B0604020202020204" pitchFamily="34" charset="0"/>
                <a:cs typeface="Arial" panose="020B0604020202020204" pitchFamily="34" charset="0"/>
              </a:rPr>
              <a:t>Councillors </a:t>
            </a:r>
          </a:p>
          <a:p>
            <a:pPr marL="351450" lvl="2" indent="-171450"/>
            <a:r>
              <a:rPr lang="en-US" sz="1600" dirty="0">
                <a:latin typeface="HelveticaNeueLT Pro 55 Roman" panose="020B0604020202020204" pitchFamily="34" charset="0"/>
                <a:cs typeface="Arial" panose="020B0604020202020204" pitchFamily="34" charset="0"/>
              </a:rPr>
              <a:t>Development management and planning colleagues</a:t>
            </a:r>
          </a:p>
          <a:p>
            <a:pPr marL="351450" lvl="2" indent="-171450"/>
            <a:r>
              <a:rPr lang="en-GB" sz="1600" dirty="0">
                <a:latin typeface="HelveticaNeueLT Pro 55 Roman" panose="020B0604020202020204" pitchFamily="34" charset="0"/>
                <a:cs typeface="Arial" panose="020B0604020202020204" pitchFamily="34" charset="0"/>
              </a:rPr>
              <a:t>Other planning authorities and other departments, such as Highways</a:t>
            </a:r>
            <a:r>
              <a:rPr lang="en-US" sz="1600" dirty="0">
                <a:latin typeface="HelveticaNeueLT Pro 55 Roman" panose="020B0604020202020204" pitchFamily="34" charset="0"/>
                <a:cs typeface="Arial" panose="020B0604020202020204" pitchFamily="34" charset="0"/>
              </a:rPr>
              <a:t> Authorities</a:t>
            </a:r>
          </a:p>
          <a:p>
            <a:pPr marL="351450" lvl="2" indent="-171450"/>
            <a:r>
              <a:rPr lang="en-US" sz="1600" dirty="0">
                <a:latin typeface="HelveticaNeueLT Pro 55 Roman" panose="020B0604020202020204" pitchFamily="34" charset="0"/>
                <a:cs typeface="Arial" panose="020B0604020202020204" pitchFamily="34" charset="0"/>
              </a:rPr>
              <a:t>Landowners, developers, and house-builders</a:t>
            </a:r>
          </a:p>
          <a:p>
            <a:r>
              <a:rPr lang="en-US" sz="1600" dirty="0">
                <a:latin typeface="HelveticaNeueLT Pro 55 Roman" panose="020B0604020202020204" pitchFamily="34" charset="0"/>
                <a:cs typeface="Arial" panose="020B0604020202020204" pitchFamily="34" charset="0"/>
              </a:rPr>
              <a:t>We also have a video explaining design codes [link], which can be used with this presentation. </a:t>
            </a:r>
          </a:p>
          <a:p>
            <a:r>
              <a:rPr lang="en-US" sz="1600" dirty="0">
                <a:latin typeface="HelveticaNeueLT Pro 55 Roman" panose="020B0604020202020204" pitchFamily="34" charset="0"/>
                <a:cs typeface="Arial" panose="020B0604020202020204" pitchFamily="34" charset="0"/>
              </a:rPr>
              <a:t>For additional resources for coding teams, please visit the </a:t>
            </a:r>
            <a:r>
              <a:rPr lang="en-US" sz="1600" dirty="0">
                <a:latin typeface="HelveticaNeueLT Pro 55 Roman" panose="020B0604020202020204" pitchFamily="34" charset="0"/>
                <a:cs typeface="Arial" panose="020B0604020202020204" pitchFamily="34" charset="0"/>
                <a:hlinkClick r:id="rId3"/>
              </a:rPr>
              <a:t>Design Council website</a:t>
            </a:r>
            <a:r>
              <a:rPr lang="en-US" sz="1600" dirty="0">
                <a:latin typeface="HelveticaNeueLT Pro 55 Roman" panose="020B0604020202020204" pitchFamily="34" charset="0"/>
                <a:cs typeface="Arial" panose="020B0604020202020204" pitchFamily="34" charset="0"/>
              </a:rPr>
              <a:t> and the </a:t>
            </a:r>
            <a:r>
              <a:rPr lang="en-US" sz="1600" dirty="0">
                <a:latin typeface="HelveticaNeueLT Pro 55 Roman" panose="020B0604020202020204" pitchFamily="34" charset="0"/>
                <a:cs typeface="Arial" panose="020B0604020202020204" pitchFamily="34" charset="0"/>
                <a:hlinkClick r:id="rId4"/>
              </a:rPr>
              <a:t>Office for Place</a:t>
            </a:r>
            <a:r>
              <a:rPr lang="en-US" sz="1600" dirty="0">
                <a:latin typeface="HelveticaNeueLT Pro 55 Roman" panose="020B0604020202020204" pitchFamily="34" charset="0"/>
                <a:cs typeface="Arial" panose="020B0604020202020204" pitchFamily="34" charset="0"/>
              </a:rPr>
              <a:t>.</a:t>
            </a:r>
          </a:p>
        </p:txBody>
      </p:sp>
    </p:spTree>
    <p:extLst>
      <p:ext uri="{BB962C8B-B14F-4D97-AF65-F5344CB8AC3E}">
        <p14:creationId xmlns:p14="http://schemas.microsoft.com/office/powerpoint/2010/main" val="3384948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hard hat&#10;&#10;Description automatically generated with low confidence">
            <a:extLst>
              <a:ext uri="{FF2B5EF4-FFF2-40B4-BE49-F238E27FC236}">
                <a16:creationId xmlns:a16="http://schemas.microsoft.com/office/drawing/2014/main" id="{916E226F-3FDE-55DF-1F3F-5396F57B3F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37018" y="0"/>
            <a:ext cx="5754981" cy="6857999"/>
          </a:xfrm>
          <a:prstGeom prst="rect">
            <a:avLst/>
          </a:prstGeom>
        </p:spPr>
      </p:pic>
      <p:sp>
        <p:nvSpPr>
          <p:cNvPr id="15" name="Text Placeholder 14">
            <a:extLst>
              <a:ext uri="{FF2B5EF4-FFF2-40B4-BE49-F238E27FC236}">
                <a16:creationId xmlns:a16="http://schemas.microsoft.com/office/drawing/2014/main" id="{A3EF653E-9CCE-FBBE-7D5F-055AD2D88C62}"/>
              </a:ext>
            </a:extLst>
          </p:cNvPr>
          <p:cNvSpPr>
            <a:spLocks noGrp="1"/>
          </p:cNvSpPr>
          <p:nvPr>
            <p:ph type="body" idx="1"/>
          </p:nvPr>
        </p:nvSpPr>
        <p:spPr>
          <a:xfrm>
            <a:off x="619126" y="2993769"/>
            <a:ext cx="5386386" cy="3344083"/>
          </a:xfrm>
        </p:spPr>
        <p:txBody>
          <a:bodyPr numCol="1" spcCol="216000"/>
          <a:lstStyle/>
          <a:p>
            <a:pPr marL="0" indent="0">
              <a:buNone/>
            </a:pPr>
            <a:r>
              <a:rPr lang="en-GB" sz="1600" dirty="0">
                <a:latin typeface="HelveticaNeueLT Pro 55 Roman" panose="020B0604020202020204" pitchFamily="34" charset="0"/>
                <a:cs typeface="Arial" panose="020B0604020202020204" pitchFamily="34" charset="0"/>
              </a:rPr>
              <a:t>Design codes can facilitate more sustainable development, modern methods of construction, and innovation. The benefits of a code include:</a:t>
            </a:r>
          </a:p>
          <a:p>
            <a:pPr marL="465750" lvl="2" indent="-285750"/>
            <a:r>
              <a:rPr lang="en-GB" sz="1600" dirty="0">
                <a:latin typeface="HelveticaNeueLT Pro 55 Roman" panose="020B0604020202020204" pitchFamily="34" charset="0"/>
                <a:cs typeface="Arial" panose="020B0604020202020204" pitchFamily="34" charset="0"/>
              </a:rPr>
              <a:t>Making the planning process more predictable</a:t>
            </a:r>
          </a:p>
          <a:p>
            <a:pPr marL="465750" lvl="2" indent="-285750"/>
            <a:r>
              <a:rPr lang="en-GB" sz="1600" dirty="0">
                <a:latin typeface="HelveticaNeueLT Pro 55 Roman" panose="020B0604020202020204" pitchFamily="34" charset="0"/>
                <a:cs typeface="Arial" panose="020B0604020202020204" pitchFamily="34" charset="0"/>
              </a:rPr>
              <a:t>Avoiding unnecessary costs and delays as </a:t>
            </a:r>
            <a:r>
              <a:rPr lang="en-GB" sz="1600" dirty="0">
                <a:effectLst/>
                <a:latin typeface="HelveticaNeueLT Pro 55 Roman" panose="020B0604020202020204" pitchFamily="34" charset="0"/>
                <a:ea typeface="Arial" panose="020B0604020202020204" pitchFamily="34" charset="0"/>
                <a:cs typeface="Arial" panose="020B0604020202020204" pitchFamily="34" charset="0"/>
              </a:rPr>
              <a:t>expectations are clear from the start</a:t>
            </a:r>
            <a:endParaRPr lang="en-GB" sz="1600" dirty="0">
              <a:latin typeface="HelveticaNeueLT Pro 55 Roman" panose="020B0604020202020204" pitchFamily="34" charset="0"/>
              <a:cs typeface="Arial" panose="020B0604020202020204" pitchFamily="34" charset="0"/>
            </a:endParaRPr>
          </a:p>
          <a:p>
            <a:pPr lvl="1" indent="0">
              <a:buNone/>
            </a:pPr>
            <a:r>
              <a:rPr lang="en-GB" sz="1600" dirty="0">
                <a:latin typeface="HelveticaNeueLT Pro 55 Roman" panose="020B0604020202020204" pitchFamily="34" charset="0"/>
                <a:cs typeface="Arial" panose="020B0604020202020204" pitchFamily="34" charset="0"/>
              </a:rPr>
              <a:t>For larger schemes that will take longer to deliver, design codes:</a:t>
            </a:r>
          </a:p>
          <a:p>
            <a:pPr lvl="3"/>
            <a:r>
              <a:rPr lang="en-GB" sz="1600" dirty="0">
                <a:latin typeface="HelveticaNeueLT Pro 55 Roman" panose="020B0604020202020204" pitchFamily="34" charset="0"/>
                <a:cs typeface="Arial" panose="020B0604020202020204" pitchFamily="34" charset="0"/>
              </a:rPr>
              <a:t>Maintain long-term consistency</a:t>
            </a:r>
          </a:p>
          <a:p>
            <a:pPr lvl="3"/>
            <a:r>
              <a:rPr lang="en-US" sz="1600" dirty="0">
                <a:latin typeface="HelveticaNeueLT Pro 55 Roman" panose="020B0604020202020204" pitchFamily="34" charset="0"/>
                <a:cs typeface="Arial" panose="020B0604020202020204" pitchFamily="34" charset="0"/>
              </a:rPr>
              <a:t>Help multiple developers and/or landowners to work together</a:t>
            </a:r>
            <a:endParaRPr lang="en-GB" sz="1600" dirty="0">
              <a:latin typeface="HelveticaNeueLT Pro 55 Roman" panose="020B0604020202020204" pitchFamily="34" charset="0"/>
              <a:cs typeface="Arial" panose="020B0604020202020204" pitchFamily="34" charset="0"/>
            </a:endParaRPr>
          </a:p>
        </p:txBody>
      </p:sp>
      <p:sp>
        <p:nvSpPr>
          <p:cNvPr id="21" name="Title 4">
            <a:extLst>
              <a:ext uri="{FF2B5EF4-FFF2-40B4-BE49-F238E27FC236}">
                <a16:creationId xmlns:a16="http://schemas.microsoft.com/office/drawing/2014/main" id="{2387FAB8-08CA-ABB8-D7DB-7AE57B0070A8}"/>
              </a:ext>
            </a:extLst>
          </p:cNvPr>
          <p:cNvSpPr txBox="1">
            <a:spLocks/>
          </p:cNvSpPr>
          <p:nvPr/>
        </p:nvSpPr>
        <p:spPr>
          <a:xfrm>
            <a:off x="709614" y="520148"/>
            <a:ext cx="5101114" cy="20422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GB" dirty="0">
                <a:latin typeface="HelveticaNeueLT Pro 55 Roman" panose="020B0604020202020204" pitchFamily="34" charset="0"/>
                <a:cs typeface="Arial" panose="020B0604020202020204" pitchFamily="34" charset="0"/>
              </a:rPr>
              <a:t>A faster and </a:t>
            </a:r>
            <a:br>
              <a:rPr lang="en-GB" dirty="0">
                <a:latin typeface="HelveticaNeueLT Pro 55 Roman" panose="020B0604020202020204" pitchFamily="34" charset="0"/>
                <a:cs typeface="Arial" panose="020B0604020202020204" pitchFamily="34" charset="0"/>
              </a:rPr>
            </a:br>
            <a:r>
              <a:rPr lang="en-GB" dirty="0">
                <a:latin typeface="HelveticaNeueLT Pro 55 Roman" panose="020B0604020202020204" pitchFamily="34" charset="0"/>
                <a:cs typeface="Arial" panose="020B0604020202020204" pitchFamily="34" charset="0"/>
              </a:rPr>
              <a:t>more predictable process</a:t>
            </a:r>
            <a:endParaRPr lang="en-US" dirty="0">
              <a:latin typeface="HelveticaNeueLT Pro 55 Roman"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2D4A0D-590D-12C6-6B05-6388315310E9}"/>
              </a:ext>
            </a:extLst>
          </p:cNvPr>
          <p:cNvSpPr>
            <a:spLocks noGrp="1"/>
          </p:cNvSpPr>
          <p:nvPr>
            <p:ph type="sldNum" sz="quarter" idx="12"/>
          </p:nvPr>
        </p:nvSpPr>
        <p:spPr/>
        <p:txBody>
          <a:bodyPr/>
          <a:lstStyle/>
          <a:p>
            <a:fld id="{AF8BC7C4-2EE5-4766-9C46-468AF9ADDA1F}" type="slidenum">
              <a:rPr lang="en-GB" smtClean="0">
                <a:solidFill>
                  <a:schemeClr val="bg1"/>
                </a:solidFill>
                <a:latin typeface="HelveticaNeueLT Pro 55 Roman" panose="020B0604020202020204" pitchFamily="34" charset="0"/>
                <a:cs typeface="Arial" panose="020B0604020202020204" pitchFamily="34" charset="0"/>
              </a:rPr>
              <a:t>30</a:t>
            </a:fld>
            <a:endParaRPr lang="en-GB" dirty="0">
              <a:solidFill>
                <a:schemeClr val="bg1"/>
              </a:solidFill>
              <a:latin typeface="HelveticaNeueLT Pro 55 Roman"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EDEAF7F-67E6-9D7B-21FE-B1B17C5F56EB}"/>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How can you benefit</a:t>
            </a:r>
          </a:p>
          <a:p>
            <a:endParaRPr lang="en-GB" dirty="0">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90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72CF-9C46-8D4B-A7B0-B9E837A37E5A}"/>
              </a:ext>
            </a:extLst>
          </p:cNvPr>
          <p:cNvSpPr>
            <a:spLocks noGrp="1"/>
          </p:cNvSpPr>
          <p:nvPr>
            <p:ph type="title"/>
          </p:nvPr>
        </p:nvSpPr>
        <p:spPr>
          <a:xfrm>
            <a:off x="709614" y="615831"/>
            <a:ext cx="7052152" cy="1454407"/>
          </a:xfrm>
        </p:spPr>
        <p:txBody>
          <a:bodyPr/>
          <a:lstStyle/>
          <a:p>
            <a:r>
              <a:rPr lang="en-US" dirty="0">
                <a:latin typeface="HelveticaNeueLT Pro 55 Roman" panose="020B0604020202020204" pitchFamily="34" charset="0"/>
                <a:cs typeface="Arial" panose="020B0604020202020204" pitchFamily="34" charset="0"/>
              </a:rPr>
              <a:t>Coding streamlines </a:t>
            </a:r>
            <a:br>
              <a:rPr lang="en-US" dirty="0">
                <a:latin typeface="HelveticaNeueLT Pro 55 Roman" panose="020B0604020202020204" pitchFamily="34" charset="0"/>
                <a:cs typeface="Arial" panose="020B0604020202020204" pitchFamily="34" charset="0"/>
              </a:rPr>
            </a:br>
            <a:r>
              <a:rPr lang="en-US" dirty="0">
                <a:latin typeface="HelveticaNeueLT Pro 55 Roman" panose="020B0604020202020204" pitchFamily="34" charset="0"/>
                <a:cs typeface="Arial" panose="020B0604020202020204" pitchFamily="34" charset="0"/>
              </a:rPr>
              <a:t>the application process</a:t>
            </a:r>
          </a:p>
        </p:txBody>
      </p:sp>
      <p:sp>
        <p:nvSpPr>
          <p:cNvPr id="4" name="Oval 3">
            <a:extLst>
              <a:ext uri="{FF2B5EF4-FFF2-40B4-BE49-F238E27FC236}">
                <a16:creationId xmlns:a16="http://schemas.microsoft.com/office/drawing/2014/main" id="{5E136706-5D70-4A41-BB03-3AE91AE49468}"/>
              </a:ext>
            </a:extLst>
          </p:cNvPr>
          <p:cNvSpPr/>
          <p:nvPr/>
        </p:nvSpPr>
        <p:spPr>
          <a:xfrm>
            <a:off x="11185912" y="5396248"/>
            <a:ext cx="525246" cy="5252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l">
              <a:lnSpc>
                <a:spcPct val="120000"/>
              </a:lnSpc>
            </a:pPr>
            <a:endParaRPr lang="en-US">
              <a:solidFill>
                <a:schemeClr val="accent2"/>
              </a:solidFill>
              <a:latin typeface="HelveticaNeueLT Pro 55 Roman" panose="020B0604020202020204" pitchFamily="34" charset="77"/>
            </a:endParaRPr>
          </a:p>
        </p:txBody>
      </p:sp>
      <p:cxnSp>
        <p:nvCxnSpPr>
          <p:cNvPr id="5" name="Straight Connector 4">
            <a:extLst>
              <a:ext uri="{FF2B5EF4-FFF2-40B4-BE49-F238E27FC236}">
                <a16:creationId xmlns:a16="http://schemas.microsoft.com/office/drawing/2014/main" id="{DD5F65D8-D5EC-8540-B0A0-ECD828FAFBB2}"/>
              </a:ext>
            </a:extLst>
          </p:cNvPr>
          <p:cNvCxnSpPr>
            <a:cxnSpLocks/>
          </p:cNvCxnSpPr>
          <p:nvPr/>
        </p:nvCxnSpPr>
        <p:spPr>
          <a:xfrm>
            <a:off x="-32266" y="5658871"/>
            <a:ext cx="11480800" cy="1"/>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260A590-85E5-0942-9D30-F92C3F19B67F}"/>
              </a:ext>
            </a:extLst>
          </p:cNvPr>
          <p:cNvGrpSpPr/>
          <p:nvPr/>
        </p:nvGrpSpPr>
        <p:grpSpPr>
          <a:xfrm>
            <a:off x="2304863" y="2897456"/>
            <a:ext cx="1940848" cy="2761415"/>
            <a:chOff x="875966" y="2295267"/>
            <a:chExt cx="1825620" cy="3577023"/>
          </a:xfrm>
        </p:grpSpPr>
        <p:sp>
          <p:nvSpPr>
            <p:cNvPr id="13" name="TextBox 12">
              <a:extLst>
                <a:ext uri="{FF2B5EF4-FFF2-40B4-BE49-F238E27FC236}">
                  <a16:creationId xmlns:a16="http://schemas.microsoft.com/office/drawing/2014/main" id="{90D8F46D-C355-7748-886A-954115330569}"/>
                </a:ext>
              </a:extLst>
            </p:cNvPr>
            <p:cNvSpPr txBox="1"/>
            <p:nvPr/>
          </p:nvSpPr>
          <p:spPr>
            <a:xfrm>
              <a:off x="909817" y="2295267"/>
              <a:ext cx="1791769" cy="3189449"/>
            </a:xfrm>
            <a:prstGeom prst="rect">
              <a:avLst/>
            </a:prstGeom>
            <a:noFill/>
            <a:ln>
              <a:noFill/>
            </a:ln>
          </p:spPr>
          <p:txBody>
            <a:bodyPr wrap="square" lIns="108000" tIns="0" rIns="108000" bIns="0" rtlCol="0">
              <a:spAutoFit/>
            </a:bodyPr>
            <a:lstStyle/>
            <a:p>
              <a:pPr lvl="0"/>
              <a:r>
                <a:rPr lang="en-GB" sz="1600" dirty="0">
                  <a:latin typeface="HelveticaNeueLT Pro 55 Roman" panose="020B0604020202020204" pitchFamily="34" charset="0"/>
                  <a:cs typeface="Arial" panose="020B0604020202020204" pitchFamily="34" charset="0"/>
                </a:rPr>
                <a:t>Pre-app</a:t>
              </a:r>
            </a:p>
            <a:p>
              <a:pPr marL="171450" lvl="0" indent="-171450">
                <a:buFont typeface="Arial" panose="020B0604020202020204" pitchFamily="34" charset="0"/>
                <a:buChar char="•"/>
              </a:pPr>
              <a:r>
                <a:rPr lang="en-US" sz="1200" dirty="0">
                  <a:latin typeface="HelveticaNeueLT Pro 55 Roman" panose="020B0604020202020204" pitchFamily="34" charset="0"/>
                  <a:cs typeface="Arial" panose="020B0604020202020204" pitchFamily="34" charset="0"/>
                </a:rPr>
                <a:t>You can self-assess your compliance from the early design stages</a:t>
              </a:r>
              <a:endParaRPr lang="en-GB" sz="1200" dirty="0">
                <a:latin typeface="HelveticaNeueLT Pro 55 Roman"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HelveticaNeueLT Pro 55 Roman" panose="020B0604020202020204" pitchFamily="34" charset="0"/>
                  <a:cs typeface="Arial" panose="020B0604020202020204" pitchFamily="34" charset="0"/>
                </a:rPr>
                <a:t>More productive and less pre-app discussions on design grounds</a:t>
              </a:r>
            </a:p>
            <a:p>
              <a:pPr marL="171450" lvl="0" indent="-171450">
                <a:buFont typeface="Arial" panose="020B0604020202020204" pitchFamily="34" charset="0"/>
                <a:buChar char="•"/>
              </a:pPr>
              <a:r>
                <a:rPr lang="en-US" sz="1200" dirty="0">
                  <a:latin typeface="HelveticaNeueLT Pro 55 Roman" panose="020B0604020202020204" pitchFamily="34" charset="0"/>
                  <a:cs typeface="Arial" panose="020B0604020202020204" pitchFamily="34" charset="0"/>
                </a:rPr>
                <a:t>Helps risk management with clear expectations set from the start</a:t>
              </a:r>
              <a:endParaRPr lang="en-GB" sz="1200" dirty="0">
                <a:latin typeface="HelveticaNeueLT Pro 55 Roman"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675B4C48-FF8D-CC4D-BDA0-29AAD62D412A}"/>
                </a:ext>
              </a:extLst>
            </p:cNvPr>
            <p:cNvCxnSpPr>
              <a:cxnSpLocks/>
            </p:cNvCxnSpPr>
            <p:nvPr/>
          </p:nvCxnSpPr>
          <p:spPr>
            <a:xfrm flipH="1" flipV="1">
              <a:off x="875966" y="2302613"/>
              <a:ext cx="1" cy="35696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Slide Number Placeholder 34">
            <a:extLst>
              <a:ext uri="{FF2B5EF4-FFF2-40B4-BE49-F238E27FC236}">
                <a16:creationId xmlns:a16="http://schemas.microsoft.com/office/drawing/2014/main" id="{32A44568-DBDF-B545-8F7E-FBF6BC979361}"/>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31</a:t>
            </a:fld>
            <a:endParaRPr lang="en-GB" dirty="0">
              <a:latin typeface="HelveticaNeueLT Pro 55 Roman"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0C8E159B-3773-C14C-C962-037F51F39EE0}"/>
              </a:ext>
            </a:extLst>
          </p:cNvPr>
          <p:cNvGrpSpPr/>
          <p:nvPr/>
        </p:nvGrpSpPr>
        <p:grpSpPr>
          <a:xfrm>
            <a:off x="4243595" y="2908786"/>
            <a:ext cx="1915188" cy="2750085"/>
            <a:chOff x="875966" y="2295267"/>
            <a:chExt cx="1824021" cy="3577023"/>
          </a:xfrm>
        </p:grpSpPr>
        <p:sp>
          <p:nvSpPr>
            <p:cNvPr id="37" name="TextBox 36">
              <a:extLst>
                <a:ext uri="{FF2B5EF4-FFF2-40B4-BE49-F238E27FC236}">
                  <a16:creationId xmlns:a16="http://schemas.microsoft.com/office/drawing/2014/main" id="{B2DA7F89-E07C-66A1-4CB7-47941076A91C}"/>
                </a:ext>
              </a:extLst>
            </p:cNvPr>
            <p:cNvSpPr txBox="1"/>
            <p:nvPr/>
          </p:nvSpPr>
          <p:spPr>
            <a:xfrm>
              <a:off x="909816" y="2295267"/>
              <a:ext cx="1790171" cy="1060858"/>
            </a:xfrm>
            <a:prstGeom prst="rect">
              <a:avLst/>
            </a:prstGeom>
            <a:noFill/>
            <a:ln>
              <a:noFill/>
            </a:ln>
          </p:spPr>
          <p:txBody>
            <a:bodyPr wrap="square" lIns="108000" tIns="0" rIns="108000" bIns="0" rtlCol="0">
              <a:spAutoFit/>
            </a:bodyPr>
            <a:lstStyle/>
            <a:p>
              <a:pPr lvl="0"/>
              <a:r>
                <a:rPr lang="en-GB" sz="1600" dirty="0">
                  <a:latin typeface="HelveticaNeueLT Pro 55 Roman" panose="020B0604020202020204" pitchFamily="34" charset="0"/>
                  <a:cs typeface="Arial" panose="020B0604020202020204" pitchFamily="34" charset="0"/>
                </a:rPr>
                <a:t>Submission</a:t>
              </a:r>
            </a:p>
            <a:p>
              <a:pPr marL="171450" lvl="0" indent="-171450" rtl="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Greater clarity on what you need to submit and how</a:t>
              </a:r>
            </a:p>
          </p:txBody>
        </p:sp>
        <p:cxnSp>
          <p:nvCxnSpPr>
            <p:cNvPr id="38" name="Straight Connector 37">
              <a:extLst>
                <a:ext uri="{FF2B5EF4-FFF2-40B4-BE49-F238E27FC236}">
                  <a16:creationId xmlns:a16="http://schemas.microsoft.com/office/drawing/2014/main" id="{D9B360F4-DE17-29E8-DDF3-773D26108A38}"/>
                </a:ext>
              </a:extLst>
            </p:cNvPr>
            <p:cNvCxnSpPr>
              <a:cxnSpLocks/>
            </p:cNvCxnSpPr>
            <p:nvPr/>
          </p:nvCxnSpPr>
          <p:spPr>
            <a:xfrm flipH="1" flipV="1">
              <a:off x="875966" y="2302613"/>
              <a:ext cx="1" cy="35696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07891515-1706-4AD1-85CD-7423261E1362}"/>
              </a:ext>
            </a:extLst>
          </p:cNvPr>
          <p:cNvGrpSpPr/>
          <p:nvPr/>
        </p:nvGrpSpPr>
        <p:grpSpPr>
          <a:xfrm>
            <a:off x="6156667" y="2903127"/>
            <a:ext cx="1950707" cy="2755744"/>
            <a:chOff x="875966" y="2295267"/>
            <a:chExt cx="1859458" cy="3577023"/>
          </a:xfrm>
        </p:grpSpPr>
        <p:sp>
          <p:nvSpPr>
            <p:cNvPr id="46" name="TextBox 45">
              <a:extLst>
                <a:ext uri="{FF2B5EF4-FFF2-40B4-BE49-F238E27FC236}">
                  <a16:creationId xmlns:a16="http://schemas.microsoft.com/office/drawing/2014/main" id="{3A03BD8E-EBE9-F749-ADE6-C9B4AB6DB352}"/>
                </a:ext>
              </a:extLst>
            </p:cNvPr>
            <p:cNvSpPr txBox="1"/>
            <p:nvPr/>
          </p:nvSpPr>
          <p:spPr>
            <a:xfrm>
              <a:off x="909817" y="2295267"/>
              <a:ext cx="1825607" cy="1518106"/>
            </a:xfrm>
            <a:prstGeom prst="rect">
              <a:avLst/>
            </a:prstGeom>
            <a:noFill/>
            <a:ln>
              <a:noFill/>
            </a:ln>
          </p:spPr>
          <p:txBody>
            <a:bodyPr wrap="square" lIns="108000" tIns="0" rIns="108000" bIns="0" rtlCol="0">
              <a:spAutoFit/>
            </a:bodyPr>
            <a:lstStyle/>
            <a:p>
              <a:pPr lvl="0"/>
              <a:r>
                <a:rPr lang="en-GB" sz="1600" dirty="0">
                  <a:latin typeface="HelveticaNeueLT Pro 55 Roman" panose="020B0604020202020204" pitchFamily="34" charset="0"/>
                  <a:cs typeface="Arial" panose="020B0604020202020204" pitchFamily="34" charset="0"/>
                </a:rPr>
                <a:t>Consultation</a:t>
              </a:r>
            </a:p>
            <a:p>
              <a:pPr marL="171450" lvl="0" indent="-171450" rtl="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Compliance with the code means your development is in line with community aspirations </a:t>
              </a:r>
            </a:p>
          </p:txBody>
        </p:sp>
        <p:cxnSp>
          <p:nvCxnSpPr>
            <p:cNvPr id="47" name="Straight Connector 46">
              <a:extLst>
                <a:ext uri="{FF2B5EF4-FFF2-40B4-BE49-F238E27FC236}">
                  <a16:creationId xmlns:a16="http://schemas.microsoft.com/office/drawing/2014/main" id="{53811184-85F4-6515-9D34-DE15CA141DEC}"/>
                </a:ext>
              </a:extLst>
            </p:cNvPr>
            <p:cNvCxnSpPr>
              <a:cxnSpLocks/>
            </p:cNvCxnSpPr>
            <p:nvPr/>
          </p:nvCxnSpPr>
          <p:spPr>
            <a:xfrm flipH="1" flipV="1">
              <a:off x="875966" y="2302613"/>
              <a:ext cx="1" cy="35696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13B78B6C-7078-1A3E-5E57-43291CF5FAA0}"/>
              </a:ext>
            </a:extLst>
          </p:cNvPr>
          <p:cNvGrpSpPr/>
          <p:nvPr/>
        </p:nvGrpSpPr>
        <p:grpSpPr>
          <a:xfrm>
            <a:off x="8105258" y="2897456"/>
            <a:ext cx="1920906" cy="2761415"/>
            <a:chOff x="875966" y="2295267"/>
            <a:chExt cx="1791767" cy="3577023"/>
          </a:xfrm>
        </p:grpSpPr>
        <p:sp>
          <p:nvSpPr>
            <p:cNvPr id="49" name="TextBox 48">
              <a:extLst>
                <a:ext uri="{FF2B5EF4-FFF2-40B4-BE49-F238E27FC236}">
                  <a16:creationId xmlns:a16="http://schemas.microsoft.com/office/drawing/2014/main" id="{B448EAEF-CE52-5531-F792-432DECDBF388}"/>
                </a:ext>
              </a:extLst>
            </p:cNvPr>
            <p:cNvSpPr txBox="1"/>
            <p:nvPr/>
          </p:nvSpPr>
          <p:spPr>
            <a:xfrm>
              <a:off x="909817" y="2295267"/>
              <a:ext cx="1757916" cy="3209382"/>
            </a:xfrm>
            <a:prstGeom prst="rect">
              <a:avLst/>
            </a:prstGeom>
            <a:noFill/>
            <a:ln>
              <a:noFill/>
            </a:ln>
          </p:spPr>
          <p:txBody>
            <a:bodyPr wrap="square" lIns="108000" tIns="0" rIns="108000" bIns="0" rtlCol="0">
              <a:spAutoFit/>
            </a:bodyPr>
            <a:lstStyle/>
            <a:p>
              <a:pPr lvl="0"/>
              <a:r>
                <a:rPr lang="en-GB" sz="1600" dirty="0">
                  <a:latin typeface="HelveticaNeueLT Pro 55 Roman" panose="020B0604020202020204" pitchFamily="34" charset="0"/>
                  <a:cs typeface="Arial" panose="020B0604020202020204" pitchFamily="34" charset="0"/>
                </a:rPr>
                <a:t>Assessment</a:t>
              </a:r>
              <a:endParaRPr lang="en-US" sz="1600" dirty="0">
                <a:latin typeface="HelveticaNeueLT Pro 55 Roman" panose="020B0604020202020204" pitchFamily="34" charset="0"/>
                <a:cs typeface="Arial" panose="020B0604020202020204" pitchFamily="34" charset="0"/>
              </a:endParaRPr>
            </a:p>
            <a:p>
              <a:pPr marL="171450" lvl="0" indent="-171450" rtl="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Grounds for acceptance are unambiguous</a:t>
              </a:r>
            </a:p>
            <a:p>
              <a:pPr marL="171450" lvl="0" indent="-17145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Less confrontational negotiations or discussions</a:t>
              </a:r>
            </a:p>
            <a:p>
              <a:pPr marL="171450" lvl="0" indent="-17145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Sensitive locations (e.g., heritage) already have the necessary level of detail</a:t>
              </a:r>
              <a:endParaRPr lang="en-GB" sz="1100" dirty="0">
                <a:latin typeface="HelveticaNeueLT Pro 55 Roman" panose="020B0604020202020204" pitchFamily="34" charset="0"/>
                <a:cs typeface="Arial" panose="020B0604020202020204" pitchFamily="34" charset="0"/>
              </a:endParaRPr>
            </a:p>
            <a:p>
              <a:endParaRPr lang="en-GB" sz="1300" dirty="0">
                <a:latin typeface="HelveticaNeueLT Pro 55 Roman" panose="020B060402020202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F8723F55-5127-64FD-C2D1-5EA8F768BCD2}"/>
                </a:ext>
              </a:extLst>
            </p:cNvPr>
            <p:cNvCxnSpPr>
              <a:cxnSpLocks/>
            </p:cNvCxnSpPr>
            <p:nvPr/>
          </p:nvCxnSpPr>
          <p:spPr>
            <a:xfrm flipH="1" flipV="1">
              <a:off x="875966" y="2302613"/>
              <a:ext cx="1" cy="35696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0CC4CFEF-8FCC-44B4-FFD5-64C280D66B6A}"/>
              </a:ext>
            </a:extLst>
          </p:cNvPr>
          <p:cNvGrpSpPr/>
          <p:nvPr/>
        </p:nvGrpSpPr>
        <p:grpSpPr>
          <a:xfrm>
            <a:off x="10024047" y="2816357"/>
            <a:ext cx="1934003" cy="2842514"/>
            <a:chOff x="875966" y="2295267"/>
            <a:chExt cx="1875002" cy="3577023"/>
          </a:xfrm>
        </p:grpSpPr>
        <p:sp>
          <p:nvSpPr>
            <p:cNvPr id="52" name="TextBox 51">
              <a:extLst>
                <a:ext uri="{FF2B5EF4-FFF2-40B4-BE49-F238E27FC236}">
                  <a16:creationId xmlns:a16="http://schemas.microsoft.com/office/drawing/2014/main" id="{D8F55AF8-4E23-9E00-63C3-5F1EC8A019CE}"/>
                </a:ext>
              </a:extLst>
            </p:cNvPr>
            <p:cNvSpPr txBox="1"/>
            <p:nvPr/>
          </p:nvSpPr>
          <p:spPr>
            <a:xfrm>
              <a:off x="909817" y="2295267"/>
              <a:ext cx="1841151" cy="3505123"/>
            </a:xfrm>
            <a:prstGeom prst="rect">
              <a:avLst/>
            </a:prstGeom>
            <a:noFill/>
            <a:ln>
              <a:noFill/>
            </a:ln>
          </p:spPr>
          <p:txBody>
            <a:bodyPr wrap="square" lIns="108000" tIns="0" rIns="108000" bIns="0" rtlCol="0">
              <a:spAutoFit/>
            </a:bodyPr>
            <a:lstStyle/>
            <a:p>
              <a:pPr lvl="0"/>
              <a:r>
                <a:rPr lang="en-GB" sz="1600" dirty="0">
                  <a:latin typeface="HelveticaNeueLT Pro 55 Roman" panose="020B0604020202020204" pitchFamily="34" charset="0"/>
                  <a:cs typeface="Arial" panose="020B0604020202020204" pitchFamily="34" charset="0"/>
                </a:rPr>
                <a:t>Local Planning Committee or appeals</a:t>
              </a:r>
            </a:p>
            <a:p>
              <a:pPr marL="171450" lvl="0" indent="-17145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Compliance facilitates decisions because of the binary nature</a:t>
              </a:r>
            </a:p>
            <a:p>
              <a:pPr marL="171450" lvl="0" indent="-17145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Language is unambiguous and less open to misinterpretation</a:t>
              </a:r>
            </a:p>
            <a:p>
              <a:pPr marL="171450" lvl="0" indent="-17145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Fewer cases of committee call-ins on design grounds</a:t>
              </a:r>
            </a:p>
            <a:p>
              <a:endParaRPr lang="en-GB" sz="1300" dirty="0">
                <a:latin typeface="HelveticaNeueLT Pro 55 Roman"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2308692D-6F71-2C7E-157A-4B229D1605C5}"/>
                </a:ext>
              </a:extLst>
            </p:cNvPr>
            <p:cNvCxnSpPr>
              <a:cxnSpLocks/>
            </p:cNvCxnSpPr>
            <p:nvPr/>
          </p:nvCxnSpPr>
          <p:spPr>
            <a:xfrm flipH="1" flipV="1">
              <a:off x="875966" y="2302614"/>
              <a:ext cx="1" cy="3569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Footer Placeholder 5">
            <a:extLst>
              <a:ext uri="{FF2B5EF4-FFF2-40B4-BE49-F238E27FC236}">
                <a16:creationId xmlns:a16="http://schemas.microsoft.com/office/drawing/2014/main" id="{A87FCE7C-7333-19A7-5E67-54F242195773}"/>
              </a:ext>
            </a:extLst>
          </p:cNvPr>
          <p:cNvSpPr>
            <a:spLocks noGrp="1"/>
          </p:cNvSpPr>
          <p:nvPr>
            <p:ph type="ftr" sz="quarter" idx="11"/>
          </p:nvPr>
        </p:nvSpPr>
        <p:spPr/>
        <p:txBody>
          <a:bodyPr/>
          <a:lstStyle/>
          <a:p>
            <a:pPr>
              <a:tabLst>
                <a:tab pos="1820863" algn="l"/>
              </a:tabLst>
            </a:pPr>
            <a:r>
              <a:rPr lang="en-GB" dirty="0">
                <a:latin typeface="HelveticaNeueLT Pro 55 Roman" panose="020B0604020202020204" pitchFamily="34" charset="0"/>
                <a:cs typeface="Arial" panose="020B0604020202020204" pitchFamily="34" charset="0"/>
              </a:rPr>
              <a:t>How can you benefit</a:t>
            </a:r>
          </a:p>
          <a:p>
            <a:endParaRPr lang="en-GB" dirty="0">
              <a:latin typeface="HelveticaNeueLT Pro 55 Roman"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AD77950A-F0A9-095D-B6BF-85C66D05EBE3}"/>
              </a:ext>
            </a:extLst>
          </p:cNvPr>
          <p:cNvGrpSpPr/>
          <p:nvPr/>
        </p:nvGrpSpPr>
        <p:grpSpPr>
          <a:xfrm>
            <a:off x="395202" y="2908786"/>
            <a:ext cx="1911777" cy="2750086"/>
            <a:chOff x="875966" y="2295267"/>
            <a:chExt cx="1820772" cy="2970316"/>
          </a:xfrm>
        </p:grpSpPr>
        <p:sp>
          <p:nvSpPr>
            <p:cNvPr id="7" name="TextBox 6">
              <a:extLst>
                <a:ext uri="{FF2B5EF4-FFF2-40B4-BE49-F238E27FC236}">
                  <a16:creationId xmlns:a16="http://schemas.microsoft.com/office/drawing/2014/main" id="{9C9E2B4F-804D-D3C3-B074-C2CC4AB0C025}"/>
                </a:ext>
              </a:extLst>
            </p:cNvPr>
            <p:cNvSpPr txBox="1"/>
            <p:nvPr/>
          </p:nvSpPr>
          <p:spPr>
            <a:xfrm>
              <a:off x="909816" y="2295267"/>
              <a:ext cx="1786922" cy="1462664"/>
            </a:xfrm>
            <a:prstGeom prst="rect">
              <a:avLst/>
            </a:prstGeom>
            <a:noFill/>
            <a:ln>
              <a:noFill/>
            </a:ln>
          </p:spPr>
          <p:txBody>
            <a:bodyPr wrap="square" lIns="108000" tIns="0" rIns="108000" bIns="0" rtlCol="0">
              <a:spAutoFit/>
            </a:bodyPr>
            <a:lstStyle/>
            <a:p>
              <a:pPr lvl="0"/>
              <a:r>
                <a:rPr lang="en-GB" sz="1600" dirty="0">
                  <a:latin typeface="HelveticaNeueLT Pro 55 Roman" panose="020B0604020202020204" pitchFamily="34" charset="0"/>
                  <a:cs typeface="Arial" panose="020B0604020202020204" pitchFamily="34" charset="0"/>
                </a:rPr>
                <a:t>Self-Assessment</a:t>
              </a:r>
            </a:p>
            <a:p>
              <a:pPr marL="171450" lvl="0" indent="-171450" rtl="0">
                <a:buFont typeface="Arial" panose="020B0604020202020204" pitchFamily="34" charset="0"/>
                <a:buChar char="•"/>
              </a:pPr>
              <a:r>
                <a:rPr lang="en-GB" sz="1200" dirty="0">
                  <a:latin typeface="HelveticaNeueLT Pro 55 Roman" panose="020B0604020202020204" pitchFamily="34" charset="0"/>
                  <a:cs typeface="Arial" panose="020B0604020202020204" pitchFamily="34" charset="0"/>
                </a:rPr>
                <a:t>Easily identify in a code the design requirements relevant to the location/nature of your development proposal</a:t>
              </a:r>
            </a:p>
          </p:txBody>
        </p:sp>
        <p:cxnSp>
          <p:nvCxnSpPr>
            <p:cNvPr id="8" name="Straight Connector 7">
              <a:extLst>
                <a:ext uri="{FF2B5EF4-FFF2-40B4-BE49-F238E27FC236}">
                  <a16:creationId xmlns:a16="http://schemas.microsoft.com/office/drawing/2014/main" id="{25D93222-EF38-5C57-AD31-83D38FC7ED98}"/>
                </a:ext>
              </a:extLst>
            </p:cNvPr>
            <p:cNvCxnSpPr>
              <a:cxnSpLocks/>
            </p:cNvCxnSpPr>
            <p:nvPr/>
          </p:nvCxnSpPr>
          <p:spPr>
            <a:xfrm flipV="1">
              <a:off x="875966" y="2302613"/>
              <a:ext cx="0" cy="2962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4222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 person, footwear, jeans&#10;&#10;Description automatically generated">
            <a:extLst>
              <a:ext uri="{FF2B5EF4-FFF2-40B4-BE49-F238E27FC236}">
                <a16:creationId xmlns:a16="http://schemas.microsoft.com/office/drawing/2014/main" id="{879AE560-45EC-0F8F-B32D-BB7E3F8267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0"/>
          <a:stretch/>
        </p:blipFill>
        <p:spPr>
          <a:xfrm>
            <a:off x="0" y="2582863"/>
            <a:ext cx="4179888" cy="4287469"/>
          </a:xfrm>
          <a:prstGeom prst="rect">
            <a:avLst/>
          </a:prstGeom>
        </p:spPr>
      </p:pic>
      <p:sp>
        <p:nvSpPr>
          <p:cNvPr id="14" name="Text Placeholder 13">
            <a:extLst>
              <a:ext uri="{FF2B5EF4-FFF2-40B4-BE49-F238E27FC236}">
                <a16:creationId xmlns:a16="http://schemas.microsoft.com/office/drawing/2014/main" id="{D46EFB94-13B6-C5B0-6B35-01E8BBC62A3F}"/>
              </a:ext>
            </a:extLst>
          </p:cNvPr>
          <p:cNvSpPr>
            <a:spLocks noGrp="1"/>
          </p:cNvSpPr>
          <p:nvPr>
            <p:ph type="body" orient="vert" idx="1"/>
          </p:nvPr>
        </p:nvSpPr>
        <p:spPr>
          <a:xfrm>
            <a:off x="6772939" y="430906"/>
            <a:ext cx="5199321" cy="1794307"/>
          </a:xfrm>
        </p:spPr>
        <p:txBody>
          <a:bodyPr/>
          <a:lstStyle/>
          <a:p>
            <a:pPr marL="0" indent="0">
              <a:buNone/>
            </a:pPr>
            <a:r>
              <a:rPr lang="en-US" sz="1600" dirty="0">
                <a:latin typeface="HelveticaNeueLT Pro 55 Roman" panose="020B0604020202020204" pitchFamily="34" charset="0"/>
                <a:cs typeface="Arial" panose="020B0604020202020204" pitchFamily="34" charset="0"/>
              </a:rPr>
              <a:t>Design codes offer an opportunity to:</a:t>
            </a:r>
          </a:p>
          <a:p>
            <a:pPr lvl="3"/>
            <a:r>
              <a:rPr lang="en-US" sz="1600" dirty="0">
                <a:latin typeface="HelveticaNeueLT Pro 55 Roman" panose="020B0604020202020204" pitchFamily="34" charset="0"/>
                <a:cs typeface="Arial" panose="020B0604020202020204" pitchFamily="34" charset="0"/>
              </a:rPr>
              <a:t>Understand each other’s challenges</a:t>
            </a:r>
          </a:p>
          <a:p>
            <a:pPr lvl="3"/>
            <a:r>
              <a:rPr lang="en-US" sz="1600" dirty="0">
                <a:latin typeface="HelveticaNeueLT Pro 55 Roman" panose="020B0604020202020204" pitchFamily="34" charset="0"/>
                <a:cs typeface="Arial" panose="020B0604020202020204" pitchFamily="34" charset="0"/>
              </a:rPr>
              <a:t>Help shape the design code in partnership, including testing</a:t>
            </a:r>
          </a:p>
          <a:p>
            <a:pPr lvl="3"/>
            <a:r>
              <a:rPr lang="en-US" sz="1600" dirty="0">
                <a:latin typeface="HelveticaNeueLT Pro 55 Roman" panose="020B0604020202020204" pitchFamily="34" charset="0"/>
                <a:cs typeface="Arial" panose="020B0604020202020204" pitchFamily="34" charset="0"/>
              </a:rPr>
              <a:t>Learn the local community’s aspirations and engage with other key stakeholders</a:t>
            </a:r>
          </a:p>
        </p:txBody>
      </p:sp>
      <p:sp>
        <p:nvSpPr>
          <p:cNvPr id="16" name="Title 4">
            <a:extLst>
              <a:ext uri="{FF2B5EF4-FFF2-40B4-BE49-F238E27FC236}">
                <a16:creationId xmlns:a16="http://schemas.microsoft.com/office/drawing/2014/main" id="{FD863E0A-314A-A366-C8F1-D82B4D26E8D1}"/>
              </a:ext>
            </a:extLst>
          </p:cNvPr>
          <p:cNvSpPr txBox="1">
            <a:spLocks/>
          </p:cNvSpPr>
          <p:nvPr/>
        </p:nvSpPr>
        <p:spPr>
          <a:xfrm>
            <a:off x="539493" y="572014"/>
            <a:ext cx="6020796" cy="135891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GB" dirty="0">
                <a:latin typeface="HelveticaNeueLT Pro 55 Roman" panose="020B0604020202020204" pitchFamily="34" charset="0"/>
                <a:cs typeface="Arial" panose="020B0604020202020204" pitchFamily="34" charset="0"/>
              </a:rPr>
              <a:t>Opportunity to shape </a:t>
            </a:r>
            <a:br>
              <a:rPr lang="en-GB" dirty="0">
                <a:latin typeface="HelveticaNeueLT Pro 55 Roman" panose="020B0604020202020204" pitchFamily="34" charset="0"/>
                <a:cs typeface="Arial" panose="020B0604020202020204" pitchFamily="34" charset="0"/>
              </a:rPr>
            </a:br>
            <a:r>
              <a:rPr lang="en-GB" dirty="0">
                <a:latin typeface="HelveticaNeueLT Pro 55 Roman" panose="020B0604020202020204" pitchFamily="34" charset="0"/>
                <a:cs typeface="Arial" panose="020B0604020202020204" pitchFamily="34" charset="0"/>
              </a:rPr>
              <a:t>the code together</a:t>
            </a:r>
            <a:endParaRPr lang="en-US" dirty="0">
              <a:latin typeface="HelveticaNeueLT Pro 55 Roman" panose="020B0604020202020204" pitchFamily="34" charset="0"/>
              <a:cs typeface="Arial" panose="020B0604020202020204" pitchFamily="34" charset="0"/>
            </a:endParaRPr>
          </a:p>
        </p:txBody>
      </p:sp>
      <p:sp>
        <p:nvSpPr>
          <p:cNvPr id="23" name="Footer_placeholder">
            <a:extLst>
              <a:ext uri="{FF2B5EF4-FFF2-40B4-BE49-F238E27FC236}">
                <a16:creationId xmlns:a16="http://schemas.microsoft.com/office/drawing/2014/main" id="{F0DE6C83-6202-C5B6-0BE7-8A6EEF62E553}"/>
              </a:ext>
            </a:extLst>
          </p:cNvPr>
          <p:cNvSpPr txBox="1">
            <a:spLocks/>
          </p:cNvSpPr>
          <p:nvPr/>
        </p:nvSpPr>
        <p:spPr>
          <a:xfrm>
            <a:off x="709613" y="6413491"/>
            <a:ext cx="3470275"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latin typeface="HelveticaNeueLT Pro 55 Roman" panose="020B0604020202020204" pitchFamily="34" charset="77"/>
              </a:rPr>
              <a:t>Design Council</a:t>
            </a:r>
          </a:p>
        </p:txBody>
      </p:sp>
      <p:pic>
        <p:nvPicPr>
          <p:cNvPr id="5" name="Picture 4" descr="A picture containing clothing, footwear, tripod, person&#10;&#10;Description automatically generated">
            <a:extLst>
              <a:ext uri="{FF2B5EF4-FFF2-40B4-BE49-F238E27FC236}">
                <a16:creationId xmlns:a16="http://schemas.microsoft.com/office/drawing/2014/main" id="{250170B3-FD4A-7D43-C2B2-23810DBB33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
          <a:stretch/>
        </p:blipFill>
        <p:spPr>
          <a:xfrm>
            <a:off x="8012112" y="2582863"/>
            <a:ext cx="4179887" cy="4275137"/>
          </a:xfrm>
          <a:prstGeom prst="rect">
            <a:avLst/>
          </a:prstGeom>
        </p:spPr>
      </p:pic>
      <p:pic>
        <p:nvPicPr>
          <p:cNvPr id="8" name="Picture 7" descr="A picture containing sketch, drawing, diagram, design&#10;&#10;Description automatically generated">
            <a:extLst>
              <a:ext uri="{FF2B5EF4-FFF2-40B4-BE49-F238E27FC236}">
                <a16:creationId xmlns:a16="http://schemas.microsoft.com/office/drawing/2014/main" id="{871C08DB-0D5E-95A1-E489-3ED617AF4E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7338" y="2381372"/>
            <a:ext cx="2641821" cy="2073153"/>
          </a:xfrm>
          <a:prstGeom prst="rect">
            <a:avLst/>
          </a:prstGeom>
        </p:spPr>
      </p:pic>
      <p:pic>
        <p:nvPicPr>
          <p:cNvPr id="10" name="Picture 9" descr="A picture containing dish rack, sketch, kitchenware, drawing&#10;&#10;Description automatically generated">
            <a:extLst>
              <a:ext uri="{FF2B5EF4-FFF2-40B4-BE49-F238E27FC236}">
                <a16:creationId xmlns:a16="http://schemas.microsoft.com/office/drawing/2014/main" id="{0C32C6CD-EF9A-0007-A108-3E099911FAE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18913" y="4485011"/>
            <a:ext cx="2989826" cy="2112742"/>
          </a:xfrm>
          <a:prstGeom prst="rect">
            <a:avLst/>
          </a:prstGeom>
        </p:spPr>
      </p:pic>
      <p:sp>
        <p:nvSpPr>
          <p:cNvPr id="2" name="Slide Number Placeholder 1">
            <a:extLst>
              <a:ext uri="{FF2B5EF4-FFF2-40B4-BE49-F238E27FC236}">
                <a16:creationId xmlns:a16="http://schemas.microsoft.com/office/drawing/2014/main" id="{C3009640-5281-8D8C-B67B-672508C1774F}"/>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32</a:t>
            </a:fld>
            <a:endParaRPr lang="en-GB" dirty="0">
              <a:latin typeface="HelveticaNeueLT Pro 55 Roman"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DC67059-4AE7-5411-7CF6-FC340265CF1D}"/>
              </a:ext>
            </a:extLst>
          </p:cNvPr>
          <p:cNvSpPr>
            <a:spLocks noGrp="1"/>
          </p:cNvSpPr>
          <p:nvPr>
            <p:ph type="ftr" sz="quarter" idx="11"/>
          </p:nvPr>
        </p:nvSpPr>
        <p:spPr/>
        <p:txBody>
          <a:bodyPr/>
          <a:lstStyle/>
          <a:p>
            <a:r>
              <a:rPr lang="en-GB" dirty="0">
                <a:solidFill>
                  <a:schemeClr val="bg1"/>
                </a:solidFill>
                <a:latin typeface="HelveticaNeueLT Pro 55 Roman" panose="020B0604020202020204" pitchFamily="34" charset="0"/>
                <a:cs typeface="Arial" panose="020B0604020202020204" pitchFamily="34" charset="0"/>
              </a:rPr>
              <a:t>How can you benefit</a:t>
            </a:r>
          </a:p>
          <a:p>
            <a:endParaRPr lang="en-GB" dirty="0">
              <a:solidFill>
                <a:schemeClr val="bg1"/>
              </a:solidFill>
              <a:latin typeface="HelveticaNeueLT Pro 55 Roman" panose="020B0604020202020204" pitchFamily="34" charset="0"/>
              <a:cs typeface="Arial" panose="020B0604020202020204" pitchFamily="34" charset="0"/>
            </a:endParaRPr>
          </a:p>
        </p:txBody>
      </p:sp>
      <p:sp>
        <p:nvSpPr>
          <p:cNvPr id="6" name="Footer Placeholder 2">
            <a:extLst>
              <a:ext uri="{FF2B5EF4-FFF2-40B4-BE49-F238E27FC236}">
                <a16:creationId xmlns:a16="http://schemas.microsoft.com/office/drawing/2014/main" id="{580BF4AB-3BD0-2161-314A-13A6DCBECD59}"/>
              </a:ext>
            </a:extLst>
          </p:cNvPr>
          <p:cNvSpPr txBox="1">
            <a:spLocks/>
          </p:cNvSpPr>
          <p:nvPr/>
        </p:nvSpPr>
        <p:spPr>
          <a:xfrm>
            <a:off x="8682824" y="6360541"/>
            <a:ext cx="2510640" cy="237212"/>
          </a:xfrm>
          <a:prstGeom prst="rect">
            <a:avLst/>
          </a:prstGeom>
        </p:spPr>
        <p:txBody>
          <a:bodyPr vert="horz" lIns="0" tIns="0" rIns="0" bIns="0" rtlCol="0" anchor="t" anchorCtr="0"/>
          <a:lstStyle>
            <a:defPPr>
              <a:defRPr lang="en-US"/>
            </a:defPPr>
            <a:lvl1pPr marL="0" algn="l" defTabSz="914400" rtl="0" eaLnBrk="1" latinLnBrk="0" hangingPunct="1">
              <a:defRPr sz="800" b="0" i="0" kern="1200">
                <a:solidFill>
                  <a:schemeClr val="tx1"/>
                </a:solidFill>
                <a:latin typeface="HelveticaNeueLT Pro 55 Roman" panose="020B06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HelveticaNeueLT Pro 55 Roman" panose="020B0604020202020204" pitchFamily="34" charset="0"/>
                <a:cs typeface="Arial" panose="020B0604020202020204" pitchFamily="34" charset="0"/>
              </a:rPr>
              <a:t>Images: Make Good and National Model Design Code</a:t>
            </a:r>
          </a:p>
        </p:txBody>
      </p:sp>
    </p:spTree>
    <p:extLst>
      <p:ext uri="{BB962C8B-B14F-4D97-AF65-F5344CB8AC3E}">
        <p14:creationId xmlns:p14="http://schemas.microsoft.com/office/powerpoint/2010/main" val="2968710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7F39CF-C992-3A47-89A7-DC5EFFBBC7A1}"/>
              </a:ext>
            </a:extLst>
          </p:cNvPr>
          <p:cNvSpPr>
            <a:spLocks noGrp="1" noRot="1" noMove="1" noResize="1" noEditPoints="1" noAdjustHandles="1" noChangeArrowheads="1" noChangeShapeType="1"/>
          </p:cNvSpPr>
          <p:nvPr/>
        </p:nvSpPr>
        <p:spPr>
          <a:xfrm>
            <a:off x="6133419"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NeueLT Pro 55 Roman" panose="020B0604020202020204" pitchFamily="34" charset="77"/>
            </a:endParaRPr>
          </a:p>
        </p:txBody>
      </p:sp>
      <p:sp>
        <p:nvSpPr>
          <p:cNvPr id="14" name="Rectangle 13">
            <a:extLst>
              <a:ext uri="{FF2B5EF4-FFF2-40B4-BE49-F238E27FC236}">
                <a16:creationId xmlns:a16="http://schemas.microsoft.com/office/drawing/2014/main" id="{C69E187C-398D-A144-B3DD-05FCD2470531}"/>
              </a:ext>
            </a:extLst>
          </p:cNvPr>
          <p:cNvSpPr/>
          <p:nvPr/>
        </p:nvSpPr>
        <p:spPr>
          <a:xfrm>
            <a:off x="10742592" y="4880968"/>
            <a:ext cx="1273215" cy="1265832"/>
          </a:xfrm>
          <a:prstGeom prst="rect">
            <a:avLst/>
          </a:prstGeom>
          <a:solidFill>
            <a:srgbClr val="F2F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NeueLT Pro 55 Roman" panose="020B0604020202020204" pitchFamily="34" charset="77"/>
            </a:endParaRPr>
          </a:p>
        </p:txBody>
      </p:sp>
      <p:sp>
        <p:nvSpPr>
          <p:cNvPr id="3" name="Title 2">
            <a:extLst>
              <a:ext uri="{FF2B5EF4-FFF2-40B4-BE49-F238E27FC236}">
                <a16:creationId xmlns:a16="http://schemas.microsoft.com/office/drawing/2014/main" id="{99412495-144F-CE48-826D-2612023677BC}"/>
              </a:ext>
            </a:extLst>
          </p:cNvPr>
          <p:cNvSpPr>
            <a:spLocks noGrp="1"/>
          </p:cNvSpPr>
          <p:nvPr>
            <p:ph type="title"/>
          </p:nvPr>
        </p:nvSpPr>
        <p:spPr>
          <a:xfrm>
            <a:off x="709614" y="711199"/>
            <a:ext cx="4759324" cy="2882606"/>
          </a:xfrm>
        </p:spPr>
        <p:txBody>
          <a:bodyPr/>
          <a:lstStyle/>
          <a:p>
            <a:r>
              <a:rPr lang="en-US" sz="5400" dirty="0">
                <a:latin typeface="HelveticaNeueLT Pro 55 Roman" panose="020B0604020202020204" pitchFamily="34" charset="0"/>
                <a:cs typeface="Arial" panose="020B0604020202020204" pitchFamily="34" charset="0"/>
              </a:rPr>
              <a:t>Benefits of developing </a:t>
            </a:r>
            <a:br>
              <a:rPr lang="en-US" sz="5400" dirty="0">
                <a:latin typeface="HelveticaNeueLT Pro 55 Roman" panose="020B0604020202020204" pitchFamily="34" charset="0"/>
                <a:cs typeface="Arial" panose="020B0604020202020204" pitchFamily="34" charset="0"/>
              </a:rPr>
            </a:br>
            <a:r>
              <a:rPr lang="en-US" sz="5400" dirty="0">
                <a:latin typeface="HelveticaNeueLT Pro 55 Roman" panose="020B0604020202020204" pitchFamily="34" charset="0"/>
                <a:cs typeface="Arial" panose="020B0604020202020204" pitchFamily="34" charset="0"/>
              </a:rPr>
              <a:t>a local </a:t>
            </a:r>
            <a:br>
              <a:rPr lang="en-US" sz="5400" dirty="0">
                <a:latin typeface="HelveticaNeueLT Pro 55 Roman" panose="020B0604020202020204" pitchFamily="34" charset="0"/>
                <a:cs typeface="Arial" panose="020B0604020202020204" pitchFamily="34" charset="0"/>
              </a:rPr>
            </a:br>
            <a:r>
              <a:rPr lang="en-US" sz="5400" dirty="0">
                <a:latin typeface="HelveticaNeueLT Pro 55 Roman" panose="020B0604020202020204" pitchFamily="34" charset="0"/>
                <a:cs typeface="Arial" panose="020B0604020202020204" pitchFamily="34" charset="0"/>
              </a:rPr>
              <a:t>design code</a:t>
            </a:r>
            <a:endParaRPr lang="en-US" dirty="0">
              <a:latin typeface="HelveticaNeueLT Pro 55 Roman"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964E030-9ED5-5E45-B5C2-1ACB89138EF7}"/>
              </a:ext>
            </a:extLst>
          </p:cNvPr>
          <p:cNvSpPr>
            <a:spLocks noGrp="1"/>
          </p:cNvSpPr>
          <p:nvPr>
            <p:ph type="body" sz="quarter" idx="16"/>
          </p:nvPr>
        </p:nvSpPr>
        <p:spPr>
          <a:xfrm>
            <a:off x="709611" y="4004840"/>
            <a:ext cx="5127663" cy="2232007"/>
          </a:xfrm>
        </p:spPr>
        <p:txBody>
          <a:bodyPr vert="horz" lIns="0" tIns="0" rIns="0" bIns="0" rtlCol="0">
            <a:noAutofit/>
          </a:bodyPr>
          <a:lstStyle/>
          <a:p>
            <a:pPr marL="171450" indent="-171450">
              <a:lnSpc>
                <a:spcPct val="90000"/>
              </a:lnSpc>
              <a:buFont typeface="Arial" panose="020B0604020202020204" pitchFamily="34" charset="0"/>
              <a:buChar char="•"/>
            </a:pPr>
            <a:r>
              <a:rPr lang="en-US" sz="1600" dirty="0">
                <a:latin typeface="HelveticaNeueLT Pro 55 Roman" panose="020B0604020202020204" pitchFamily="34" charset="0"/>
                <a:cs typeface="Arial" panose="020B0604020202020204" pitchFamily="34" charset="0"/>
              </a:rPr>
              <a:t>Embed a culture of delivering design quality</a:t>
            </a:r>
          </a:p>
          <a:p>
            <a:pPr marL="171450" indent="-171450">
              <a:buFont typeface="Arial" panose="020B0604020202020204" pitchFamily="34" charset="0"/>
              <a:buChar char="•"/>
            </a:pPr>
            <a:r>
              <a:rPr lang="en-GB" sz="1600" dirty="0">
                <a:latin typeface="HelveticaNeueLT Pro 55 Roman" panose="020B0604020202020204" pitchFamily="34" charset="0"/>
                <a:cs typeface="Arial" panose="020B0604020202020204" pitchFamily="34" charset="0"/>
              </a:rPr>
              <a:t>Upskilling of officers and members on design matters, using</a:t>
            </a:r>
            <a:r>
              <a:rPr lang="en-US" sz="1600" dirty="0">
                <a:latin typeface="HelveticaNeueLT Pro 55 Roman" panose="020B0604020202020204" pitchFamily="34" charset="0"/>
                <a:cs typeface="Arial" panose="020B0604020202020204" pitchFamily="34" charset="0"/>
              </a:rPr>
              <a:t> design codes as a tool to train officers in future</a:t>
            </a:r>
          </a:p>
          <a:p>
            <a:pPr marL="171450" indent="-171450">
              <a:buFont typeface="Arial" panose="020B0604020202020204" pitchFamily="34" charset="0"/>
              <a:buChar char="•"/>
            </a:pPr>
            <a:r>
              <a:rPr lang="en-GB" sz="1600" dirty="0">
                <a:latin typeface="HelveticaNeueLT Pro 55 Roman" panose="020B0604020202020204" pitchFamily="34" charset="0"/>
                <a:cs typeface="Arial" panose="020B0604020202020204" pitchFamily="34" charset="0"/>
              </a:rPr>
              <a:t>Can be used to support plans for investment when bidding or competing for external funding</a:t>
            </a:r>
            <a:endParaRPr lang="en-US" sz="1600" dirty="0">
              <a:latin typeface="HelveticaNeueLT Pro 55 Roman"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5AB54AD-F742-1045-B16E-CD531A25B186}"/>
              </a:ext>
            </a:extLst>
          </p:cNvPr>
          <p:cNvSpPr>
            <a:spLocks noGrp="1"/>
          </p:cNvSpPr>
          <p:nvPr>
            <p:ph type="sldNum" sz="quarter" idx="12"/>
          </p:nvPr>
        </p:nvSpPr>
        <p:spPr/>
        <p:txBody>
          <a:bodyPr/>
          <a:lstStyle/>
          <a:p>
            <a:fld id="{AF8BC7C4-2EE5-4766-9C46-468AF9ADDA1F}" type="slidenum">
              <a:rPr lang="en-GB" smtClean="0"/>
              <a:t>33</a:t>
            </a:fld>
            <a:endParaRPr lang="en-GB"/>
          </a:p>
        </p:txBody>
      </p:sp>
      <p:pic>
        <p:nvPicPr>
          <p:cNvPr id="7" name="Picture 5" descr="A picture containing person, person&#10;&#10;Description automatically generated">
            <a:extLst>
              <a:ext uri="{FF2B5EF4-FFF2-40B4-BE49-F238E27FC236}">
                <a16:creationId xmlns:a16="http://schemas.microsoft.com/office/drawing/2014/main" id="{04C23E84-B4A6-08CB-A32C-1F9A9ED34C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04641" y="1045278"/>
            <a:ext cx="1755788" cy="1967023"/>
          </a:xfrm>
          <a:prstGeom prst="rect">
            <a:avLst/>
          </a:prstGeom>
        </p:spPr>
      </p:pic>
      <p:pic>
        <p:nvPicPr>
          <p:cNvPr id="8" name="Picture 7" descr="A group of people looking at a poster&#10;&#10;Description automatically generated with medium confidence">
            <a:extLst>
              <a:ext uri="{FF2B5EF4-FFF2-40B4-BE49-F238E27FC236}">
                <a16:creationId xmlns:a16="http://schemas.microsoft.com/office/drawing/2014/main" id="{153C8FFA-E8D8-6B39-DBCB-79E0B89894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4641" y="3074245"/>
            <a:ext cx="4785985" cy="3046656"/>
          </a:xfrm>
          <a:prstGeom prst="rect">
            <a:avLst/>
          </a:prstGeom>
        </p:spPr>
      </p:pic>
      <p:pic>
        <p:nvPicPr>
          <p:cNvPr id="9" name="Picture 8" descr="A person looking at a map&#10;&#10;Description automatically generated">
            <a:extLst>
              <a:ext uri="{FF2B5EF4-FFF2-40B4-BE49-F238E27FC236}">
                <a16:creationId xmlns:a16="http://schemas.microsoft.com/office/drawing/2014/main" id="{861E188F-EA56-6475-3103-2790B8B874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27776" y="1045278"/>
            <a:ext cx="2950224" cy="1967023"/>
          </a:xfrm>
          <a:prstGeom prst="rect">
            <a:avLst/>
          </a:prstGeom>
        </p:spPr>
      </p:pic>
      <p:sp>
        <p:nvSpPr>
          <p:cNvPr id="6" name="Footer Placeholder 5">
            <a:extLst>
              <a:ext uri="{FF2B5EF4-FFF2-40B4-BE49-F238E27FC236}">
                <a16:creationId xmlns:a16="http://schemas.microsoft.com/office/drawing/2014/main" id="{1A02DCAA-36AF-0814-B224-DD1183F6F86D}"/>
              </a:ext>
            </a:extLst>
          </p:cNvPr>
          <p:cNvSpPr>
            <a:spLocks noGrp="1"/>
          </p:cNvSpPr>
          <p:nvPr>
            <p:ph type="ftr" sz="quarter" idx="11"/>
          </p:nvPr>
        </p:nvSpPr>
        <p:spPr/>
        <p:txBody>
          <a:bodyPr/>
          <a:lstStyle/>
          <a:p>
            <a:pPr>
              <a:tabLst>
                <a:tab pos="1816100" algn="l"/>
              </a:tabLst>
            </a:pPr>
            <a:r>
              <a:rPr lang="en-GB"/>
              <a:t>How can you benefit</a:t>
            </a:r>
          </a:p>
          <a:p>
            <a:pPr>
              <a:tabLst>
                <a:tab pos="1816100" algn="l"/>
              </a:tabLst>
            </a:pPr>
            <a:endParaRPr lang="en-GB"/>
          </a:p>
        </p:txBody>
      </p:sp>
      <p:sp>
        <p:nvSpPr>
          <p:cNvPr id="10" name="Footer Placeholder 2">
            <a:extLst>
              <a:ext uri="{FF2B5EF4-FFF2-40B4-BE49-F238E27FC236}">
                <a16:creationId xmlns:a16="http://schemas.microsoft.com/office/drawing/2014/main" id="{ACDFFFB1-A088-23A3-A669-4215482A3233}"/>
              </a:ext>
            </a:extLst>
          </p:cNvPr>
          <p:cNvSpPr txBox="1">
            <a:spLocks/>
          </p:cNvSpPr>
          <p:nvPr/>
        </p:nvSpPr>
        <p:spPr>
          <a:xfrm>
            <a:off x="10042496" y="6360541"/>
            <a:ext cx="1150967" cy="237212"/>
          </a:xfrm>
          <a:prstGeom prst="rect">
            <a:avLst/>
          </a:prstGeom>
        </p:spPr>
        <p:txBody>
          <a:bodyPr vert="horz" lIns="0" tIns="0" rIns="0" bIns="0" rtlCol="0" anchor="t" anchorCtr="0"/>
          <a:lstStyle>
            <a:defPPr>
              <a:defRPr lang="en-US"/>
            </a:defPPr>
            <a:lvl1pPr marL="0" algn="l" defTabSz="914400" rtl="0" eaLnBrk="1" latinLnBrk="0" hangingPunct="1">
              <a:defRPr sz="800" b="0" i="0" kern="1200">
                <a:solidFill>
                  <a:schemeClr val="tx1"/>
                </a:solidFill>
                <a:latin typeface="HelveticaNeueLT Pro 55 Roman" panose="020B06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HelveticaNeueLT Pro 55 Roman" panose="020B0604020202020204" pitchFamily="34" charset="0"/>
                <a:cs typeface="Arial" panose="020B0604020202020204" pitchFamily="34" charset="0"/>
              </a:rPr>
              <a:t>Images: Design Council</a:t>
            </a:r>
          </a:p>
        </p:txBody>
      </p:sp>
    </p:spTree>
    <p:extLst>
      <p:ext uri="{BB962C8B-B14F-4D97-AF65-F5344CB8AC3E}">
        <p14:creationId xmlns:p14="http://schemas.microsoft.com/office/powerpoint/2010/main" val="2908610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3EF653E-9CCE-FBBE-7D5F-055AD2D88C62}"/>
              </a:ext>
            </a:extLst>
          </p:cNvPr>
          <p:cNvSpPr>
            <a:spLocks noGrp="1"/>
          </p:cNvSpPr>
          <p:nvPr>
            <p:ph type="body" idx="1"/>
          </p:nvPr>
        </p:nvSpPr>
        <p:spPr>
          <a:xfrm>
            <a:off x="709614" y="4048127"/>
            <a:ext cx="4627930" cy="1969901"/>
          </a:xfrm>
        </p:spPr>
        <p:txBody>
          <a:bodyPr numCol="1" spcCol="216000"/>
          <a:lstStyle/>
          <a:p>
            <a:pPr marL="285750" indent="-285750">
              <a:buFont typeface="Arial" panose="020B0604020202020204" pitchFamily="34" charset="0"/>
              <a:buChar char="•"/>
            </a:pPr>
            <a:r>
              <a:rPr lang="en-GB" sz="1600" dirty="0">
                <a:latin typeface="HelveticaNeueLT Pro 55 Roman" panose="020B0604020202020204" pitchFamily="34" charset="0"/>
                <a:cs typeface="Arial" panose="020B0604020202020204" pitchFamily="34" charset="0"/>
              </a:rPr>
              <a:t>Democratising the engagement process by involving people in transforming their places.​</a:t>
            </a:r>
          </a:p>
          <a:p>
            <a:pPr marL="285750" indent="-285750">
              <a:buFont typeface="Arial" panose="020B0604020202020204" pitchFamily="34" charset="0"/>
              <a:buChar char="•"/>
            </a:pPr>
            <a:r>
              <a:rPr lang="en-GB" sz="1600" dirty="0">
                <a:latin typeface="HelveticaNeueLT Pro 55 Roman" panose="020B0604020202020204" pitchFamily="34" charset="0"/>
                <a:cs typeface="Arial" panose="020B0604020202020204" pitchFamily="34" charset="0"/>
              </a:rPr>
              <a:t>Communities have weight in planning decisions, ensuring their expectations are delivered</a:t>
            </a:r>
          </a:p>
          <a:p>
            <a:pPr marL="285750" indent="-285750">
              <a:buFont typeface="Arial" panose="020B0604020202020204" pitchFamily="34" charset="0"/>
              <a:buChar char="•"/>
            </a:pPr>
            <a:r>
              <a:rPr lang="en-US" sz="1600" dirty="0">
                <a:latin typeface="HelveticaNeueLT Pro 55 Roman" panose="020B0604020202020204" pitchFamily="34" charset="0"/>
                <a:cs typeface="Arial" panose="020B0604020202020204" pitchFamily="34" charset="0"/>
              </a:rPr>
              <a:t>Design codes are easy to interpret for local planning committees, helping you make informed decisions</a:t>
            </a:r>
          </a:p>
        </p:txBody>
      </p:sp>
      <p:sp>
        <p:nvSpPr>
          <p:cNvPr id="21" name="Title 4">
            <a:extLst>
              <a:ext uri="{FF2B5EF4-FFF2-40B4-BE49-F238E27FC236}">
                <a16:creationId xmlns:a16="http://schemas.microsoft.com/office/drawing/2014/main" id="{2387FAB8-08CA-ABB8-D7DB-7AE57B0070A8}"/>
              </a:ext>
            </a:extLst>
          </p:cNvPr>
          <p:cNvSpPr txBox="1">
            <a:spLocks/>
          </p:cNvSpPr>
          <p:nvPr/>
        </p:nvSpPr>
        <p:spPr>
          <a:xfrm>
            <a:off x="709614" y="670648"/>
            <a:ext cx="4457809" cy="299051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US" sz="5400" dirty="0">
                <a:latin typeface="HelveticaNeueLT Pro 55 Roman" panose="020B0604020202020204" pitchFamily="34" charset="0"/>
                <a:cs typeface="Arial" panose="020B0604020202020204" pitchFamily="34" charset="0"/>
              </a:rPr>
              <a:t>Design codes </a:t>
            </a:r>
            <a:br>
              <a:rPr lang="en-US" sz="5400" dirty="0">
                <a:latin typeface="HelveticaNeueLT Pro 55 Roman" panose="020B0604020202020204" pitchFamily="34" charset="0"/>
                <a:cs typeface="Arial" panose="020B0604020202020204" pitchFamily="34" charset="0"/>
              </a:rPr>
            </a:br>
            <a:r>
              <a:rPr lang="en-US" sz="5400" dirty="0">
                <a:latin typeface="HelveticaNeueLT Pro 55 Roman" panose="020B0604020202020204" pitchFamily="34" charset="0"/>
                <a:cs typeface="Arial" panose="020B0604020202020204" pitchFamily="34" charset="0"/>
              </a:rPr>
              <a:t>deliver </a:t>
            </a:r>
            <a:br>
              <a:rPr lang="en-US" sz="5400" dirty="0">
                <a:latin typeface="HelveticaNeueLT Pro 55 Roman" panose="020B0604020202020204" pitchFamily="34" charset="0"/>
                <a:cs typeface="Arial" panose="020B0604020202020204" pitchFamily="34" charset="0"/>
              </a:rPr>
            </a:br>
            <a:r>
              <a:rPr lang="en-US" sz="5400" dirty="0">
                <a:latin typeface="HelveticaNeueLT Pro 55 Roman" panose="020B0604020202020204" pitchFamily="34" charset="0"/>
                <a:cs typeface="Arial" panose="020B0604020202020204" pitchFamily="34" charset="0"/>
              </a:rPr>
              <a:t>community aspirations</a:t>
            </a:r>
            <a:endParaRPr lang="en-US" dirty="0">
              <a:latin typeface="HelveticaNeueLT Pro 55 Roman"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0D59F95-D162-C6A7-07AD-00FE58F8A356}"/>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34</a:t>
            </a:fld>
            <a:endParaRPr lang="en-GB" dirty="0">
              <a:latin typeface="HelveticaNeueLT Pro 55 Roman"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479E5B17-7ED2-CCDB-C7FF-B3B662EE021D}"/>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How can you benefit</a:t>
            </a:r>
          </a:p>
          <a:p>
            <a:endParaRPr lang="en-GB" dirty="0">
              <a:latin typeface="HelveticaNeueLT Pro 55 Roman" panose="020B0604020202020204" pitchFamily="34" charset="0"/>
              <a:cs typeface="Arial" panose="020B0604020202020204" pitchFamily="34" charset="0"/>
            </a:endParaRPr>
          </a:p>
        </p:txBody>
      </p:sp>
      <p:pic>
        <p:nvPicPr>
          <p:cNvPr id="7" name="Picture 6" descr="A group of people in a courtyard&#10;&#10;Description automatically generated">
            <a:extLst>
              <a:ext uri="{FF2B5EF4-FFF2-40B4-BE49-F238E27FC236}">
                <a16:creationId xmlns:a16="http://schemas.microsoft.com/office/drawing/2014/main" id="{C56FBD9A-AF1E-8BAF-424D-85A72A4C1C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6820"/>
            <a:ext cx="6096000" cy="6858000"/>
          </a:xfrm>
          <a:prstGeom prst="rect">
            <a:avLst/>
          </a:prstGeom>
        </p:spPr>
      </p:pic>
      <p:sp>
        <p:nvSpPr>
          <p:cNvPr id="8" name="Footer Placeholder 2">
            <a:extLst>
              <a:ext uri="{FF2B5EF4-FFF2-40B4-BE49-F238E27FC236}">
                <a16:creationId xmlns:a16="http://schemas.microsoft.com/office/drawing/2014/main" id="{2A8B0B64-1ED9-6A61-016A-9E05BE4E9DEB}"/>
              </a:ext>
            </a:extLst>
          </p:cNvPr>
          <p:cNvSpPr txBox="1">
            <a:spLocks/>
          </p:cNvSpPr>
          <p:nvPr/>
        </p:nvSpPr>
        <p:spPr>
          <a:xfrm>
            <a:off x="6505303" y="6360541"/>
            <a:ext cx="4688161" cy="237212"/>
          </a:xfrm>
          <a:prstGeom prst="rect">
            <a:avLst/>
          </a:prstGeom>
        </p:spPr>
        <p:txBody>
          <a:bodyPr vert="horz" lIns="0" tIns="0" rIns="0" bIns="0" rtlCol="0" anchor="t" anchorCtr="0"/>
          <a:lstStyle>
            <a:defPPr>
              <a:defRPr lang="en-US"/>
            </a:defPPr>
            <a:lvl1pPr marL="0" algn="l" defTabSz="914400" rtl="0" eaLnBrk="1" latinLnBrk="0" hangingPunct="1">
              <a:defRPr sz="800" b="0" i="0" kern="1200">
                <a:solidFill>
                  <a:schemeClr val="tx1"/>
                </a:solidFill>
                <a:latin typeface="HelveticaNeueLT Pro 55 Roman" panose="020B06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HelveticaNeueLT Pro 55 Roman" panose="020B0604020202020204" pitchFamily="34" charset="0"/>
                <a:cs typeface="Arial" panose="020B0604020202020204" pitchFamily="34" charset="0"/>
              </a:rPr>
              <a:t>Image: David Butler/ Mole Architects</a:t>
            </a:r>
          </a:p>
        </p:txBody>
      </p:sp>
    </p:spTree>
    <p:extLst>
      <p:ext uri="{BB962C8B-B14F-4D97-AF65-F5344CB8AC3E}">
        <p14:creationId xmlns:p14="http://schemas.microsoft.com/office/powerpoint/2010/main" val="45299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CADB188-01B3-C429-9DF2-703D81E277C0}"/>
              </a:ext>
            </a:extLst>
          </p:cNvPr>
          <p:cNvSpPr/>
          <p:nvPr/>
        </p:nvSpPr>
        <p:spPr>
          <a:xfrm>
            <a:off x="6133419"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NeueLT Pro 55 Roman" panose="020B0604020202020204" pitchFamily="34" charset="0"/>
              <a:cs typeface="Arial" panose="020B0604020202020204" pitchFamily="34" charset="0"/>
            </a:endParaRPr>
          </a:p>
        </p:txBody>
      </p:sp>
      <p:sp>
        <p:nvSpPr>
          <p:cNvPr id="15" name="Text Placeholder 14">
            <a:extLst>
              <a:ext uri="{FF2B5EF4-FFF2-40B4-BE49-F238E27FC236}">
                <a16:creationId xmlns:a16="http://schemas.microsoft.com/office/drawing/2014/main" id="{A3EF653E-9CCE-FBBE-7D5F-055AD2D88C62}"/>
              </a:ext>
            </a:extLst>
          </p:cNvPr>
          <p:cNvSpPr>
            <a:spLocks noGrp="1"/>
          </p:cNvSpPr>
          <p:nvPr>
            <p:ph type="body" idx="1"/>
          </p:nvPr>
        </p:nvSpPr>
        <p:spPr>
          <a:xfrm>
            <a:off x="718161" y="3789209"/>
            <a:ext cx="4776786" cy="2526702"/>
          </a:xfrm>
        </p:spPr>
        <p:txBody>
          <a:bodyPr numCol="1" spcCol="216000"/>
          <a:lstStyle/>
          <a:p>
            <a:pPr marL="0" indent="0">
              <a:buNone/>
            </a:pPr>
            <a:r>
              <a:rPr lang="en-US" sz="1600" dirty="0">
                <a:latin typeface="HelveticaNeueLT Pro 55 Roman" panose="020B0604020202020204" pitchFamily="34" charset="0"/>
                <a:cs typeface="Arial" panose="020B0604020202020204" pitchFamily="34" charset="0"/>
              </a:rPr>
              <a:t>We want to deliver quality places that build on the community’s vision. To do so we need representative and diverse perspectives.</a:t>
            </a:r>
          </a:p>
          <a:p>
            <a:pPr marL="0" indent="0">
              <a:buNone/>
            </a:pPr>
            <a:r>
              <a:rPr lang="en-US" sz="1600" dirty="0">
                <a:latin typeface="HelveticaNeueLT Pro 55 Roman" panose="020B0604020202020204" pitchFamily="34" charset="0"/>
                <a:cs typeface="Arial" panose="020B0604020202020204" pitchFamily="34" charset="0"/>
              </a:rPr>
              <a:t>We want to deliver on your ambitions by:</a:t>
            </a:r>
          </a:p>
          <a:p>
            <a:pPr marL="465750" lvl="2" indent="-285750"/>
            <a:r>
              <a:rPr lang="en-US" sz="1600" dirty="0">
                <a:latin typeface="HelveticaNeueLT Pro 55 Roman" panose="020B0604020202020204" pitchFamily="34" charset="0"/>
                <a:cs typeface="Arial" panose="020B0604020202020204" pitchFamily="34" charset="0"/>
              </a:rPr>
              <a:t>Understanding what you want to see here</a:t>
            </a:r>
          </a:p>
          <a:p>
            <a:pPr marL="465750" lvl="2" indent="-285750"/>
            <a:r>
              <a:rPr lang="en-US" sz="1600" dirty="0">
                <a:latin typeface="HelveticaNeueLT Pro 55 Roman" panose="020B0604020202020204" pitchFamily="34" charset="0"/>
                <a:cs typeface="Arial" panose="020B0604020202020204" pitchFamily="34" charset="0"/>
              </a:rPr>
              <a:t>Identifying and addressing issues</a:t>
            </a:r>
          </a:p>
          <a:p>
            <a:pPr marL="465750" lvl="2" indent="-285750"/>
            <a:r>
              <a:rPr lang="en-US" sz="1600" dirty="0">
                <a:latin typeface="HelveticaNeueLT Pro 55 Roman" panose="020B0604020202020204" pitchFamily="34" charset="0"/>
                <a:cs typeface="Arial" panose="020B0604020202020204" pitchFamily="34" charset="0"/>
              </a:rPr>
              <a:t>Responding to local context and </a:t>
            </a:r>
            <a:r>
              <a:rPr lang="en-US" sz="1600" dirty="0" err="1">
                <a:latin typeface="HelveticaNeueLT Pro 55 Roman" panose="020B0604020202020204" pitchFamily="34" charset="0"/>
                <a:cs typeface="Arial" panose="020B0604020202020204" pitchFamily="34" charset="0"/>
              </a:rPr>
              <a:t>honouring</a:t>
            </a:r>
            <a:r>
              <a:rPr lang="en-US" sz="1600" dirty="0">
                <a:latin typeface="HelveticaNeueLT Pro 55 Roman" panose="020B0604020202020204" pitchFamily="34" charset="0"/>
                <a:cs typeface="Arial" panose="020B0604020202020204" pitchFamily="34" charset="0"/>
              </a:rPr>
              <a:t> local character</a:t>
            </a:r>
          </a:p>
        </p:txBody>
      </p:sp>
      <p:sp>
        <p:nvSpPr>
          <p:cNvPr id="21" name="Title 4">
            <a:extLst>
              <a:ext uri="{FF2B5EF4-FFF2-40B4-BE49-F238E27FC236}">
                <a16:creationId xmlns:a16="http://schemas.microsoft.com/office/drawing/2014/main" id="{2387FAB8-08CA-ABB8-D7DB-7AE57B0070A8}"/>
              </a:ext>
            </a:extLst>
          </p:cNvPr>
          <p:cNvSpPr txBox="1">
            <a:spLocks/>
          </p:cNvSpPr>
          <p:nvPr/>
        </p:nvSpPr>
        <p:spPr>
          <a:xfrm>
            <a:off x="709614" y="709614"/>
            <a:ext cx="4776786" cy="19272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endParaRPr lang="en-US" b="1">
              <a:latin typeface="+mj-lt"/>
            </a:endParaRPr>
          </a:p>
        </p:txBody>
      </p:sp>
      <p:sp>
        <p:nvSpPr>
          <p:cNvPr id="5" name="Slide Number Placeholder 4">
            <a:extLst>
              <a:ext uri="{FF2B5EF4-FFF2-40B4-BE49-F238E27FC236}">
                <a16:creationId xmlns:a16="http://schemas.microsoft.com/office/drawing/2014/main" id="{75D348EF-5047-965C-487B-79E30077BC1F}"/>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35</a:t>
            </a:fld>
            <a:endParaRPr lang="en-GB" dirty="0">
              <a:latin typeface="HelveticaNeueLT Pro 55 Roman" panose="020B0604020202020204" pitchFamily="34" charset="0"/>
              <a:cs typeface="Arial" panose="020B0604020202020204" pitchFamily="34" charset="0"/>
            </a:endParaRPr>
          </a:p>
        </p:txBody>
      </p:sp>
      <p:sp>
        <p:nvSpPr>
          <p:cNvPr id="10" name="Footer Placeholder 9">
            <a:extLst>
              <a:ext uri="{FF2B5EF4-FFF2-40B4-BE49-F238E27FC236}">
                <a16:creationId xmlns:a16="http://schemas.microsoft.com/office/drawing/2014/main" id="{B71A0408-4A98-529E-8DA0-FF1EABB819F3}"/>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How can you benefit</a:t>
            </a:r>
          </a:p>
          <a:p>
            <a:endParaRPr lang="en-GB" dirty="0">
              <a:latin typeface="HelveticaNeueLT Pro 55 Roman"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24D3248B-88DE-3B8A-E97B-948CAC5E4036}"/>
              </a:ext>
            </a:extLst>
          </p:cNvPr>
          <p:cNvGrpSpPr/>
          <p:nvPr/>
        </p:nvGrpSpPr>
        <p:grpSpPr>
          <a:xfrm>
            <a:off x="7346746" y="739671"/>
            <a:ext cx="3672166" cy="5259029"/>
            <a:chOff x="7536592" y="739671"/>
            <a:chExt cx="3991066" cy="5715736"/>
          </a:xfrm>
        </p:grpSpPr>
        <p:pic>
          <p:nvPicPr>
            <p:cNvPr id="14" name="Picture 13" descr="A group of people standing in a room&#10;&#10;Description automatically generated with low confidence">
              <a:extLst>
                <a:ext uri="{FF2B5EF4-FFF2-40B4-BE49-F238E27FC236}">
                  <a16:creationId xmlns:a16="http://schemas.microsoft.com/office/drawing/2014/main" id="{BB243DBF-0025-2AC0-234C-79478B3D86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6592" y="739671"/>
              <a:ext cx="3984332" cy="2656221"/>
            </a:xfrm>
            <a:prstGeom prst="rect">
              <a:avLst/>
            </a:prstGeom>
          </p:spPr>
        </p:pic>
        <p:pic>
          <p:nvPicPr>
            <p:cNvPr id="19" name="Picture 18" descr="A group of people standing in front of a brick building&#10;&#10;Description automatically generated">
              <a:extLst>
                <a:ext uri="{FF2B5EF4-FFF2-40B4-BE49-F238E27FC236}">
                  <a16:creationId xmlns:a16="http://schemas.microsoft.com/office/drawing/2014/main" id="{33410AE6-31EA-4542-1805-9B2D4A0FE3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6592" y="3462108"/>
              <a:ext cx="3991066" cy="2993299"/>
            </a:xfrm>
            <a:prstGeom prst="rect">
              <a:avLst/>
            </a:prstGeom>
          </p:spPr>
        </p:pic>
      </p:grpSp>
      <p:sp>
        <p:nvSpPr>
          <p:cNvPr id="24" name="Title 4">
            <a:extLst>
              <a:ext uri="{FF2B5EF4-FFF2-40B4-BE49-F238E27FC236}">
                <a16:creationId xmlns:a16="http://schemas.microsoft.com/office/drawing/2014/main" id="{3BC3E5F0-8247-10E0-9A61-0357098F34FE}"/>
              </a:ext>
            </a:extLst>
          </p:cNvPr>
          <p:cNvSpPr txBox="1">
            <a:spLocks/>
          </p:cNvSpPr>
          <p:nvPr/>
        </p:nvSpPr>
        <p:spPr>
          <a:xfrm>
            <a:off x="709614" y="548113"/>
            <a:ext cx="4691726" cy="299051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US" sz="5400" dirty="0">
                <a:latin typeface="HelveticaNeueLT Pro 55 Roman" panose="020B0604020202020204" pitchFamily="34" charset="0"/>
                <a:cs typeface="Arial" panose="020B0604020202020204" pitchFamily="34" charset="0"/>
              </a:rPr>
              <a:t>Design codes </a:t>
            </a:r>
            <a:br>
              <a:rPr lang="en-US" sz="5400" dirty="0">
                <a:latin typeface="HelveticaNeueLT Pro 55 Roman" panose="020B0604020202020204" pitchFamily="34" charset="0"/>
                <a:cs typeface="Arial" panose="020B0604020202020204" pitchFamily="34" charset="0"/>
              </a:rPr>
            </a:br>
            <a:r>
              <a:rPr lang="en-US" sz="5400" dirty="0">
                <a:latin typeface="HelveticaNeueLT Pro 55 Roman" panose="020B0604020202020204" pitchFamily="34" charset="0"/>
                <a:cs typeface="Arial" panose="020B0604020202020204" pitchFamily="34" charset="0"/>
              </a:rPr>
              <a:t>deliver </a:t>
            </a:r>
            <a:br>
              <a:rPr lang="en-US" sz="5400" dirty="0">
                <a:latin typeface="HelveticaNeueLT Pro 55 Roman" panose="020B0604020202020204" pitchFamily="34" charset="0"/>
                <a:cs typeface="Arial" panose="020B0604020202020204" pitchFamily="34" charset="0"/>
              </a:rPr>
            </a:br>
            <a:r>
              <a:rPr lang="en-US" sz="5400" dirty="0">
                <a:latin typeface="HelveticaNeueLT Pro 55 Roman" panose="020B0604020202020204" pitchFamily="34" charset="0"/>
                <a:cs typeface="Arial" panose="020B0604020202020204" pitchFamily="34" charset="0"/>
              </a:rPr>
              <a:t>community aspirations</a:t>
            </a:r>
            <a:endParaRPr lang="en-US" dirty="0">
              <a:latin typeface="HelveticaNeueLT Pro 55 Roman"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5CC2A98-14AB-12C1-CDEA-8CE536AE89DA}"/>
              </a:ext>
            </a:extLst>
          </p:cNvPr>
          <p:cNvSpPr txBox="1">
            <a:spLocks/>
          </p:cNvSpPr>
          <p:nvPr/>
        </p:nvSpPr>
        <p:spPr>
          <a:xfrm>
            <a:off x="8682824" y="6360541"/>
            <a:ext cx="2510640" cy="237212"/>
          </a:xfrm>
          <a:prstGeom prst="rect">
            <a:avLst/>
          </a:prstGeom>
        </p:spPr>
        <p:txBody>
          <a:bodyPr vert="horz" lIns="0" tIns="0" rIns="0" bIns="0" rtlCol="0" anchor="t" anchorCtr="0"/>
          <a:lstStyle>
            <a:defPPr>
              <a:defRPr lang="en-US"/>
            </a:defPPr>
            <a:lvl1pPr marL="0" algn="l" defTabSz="914400" rtl="0" eaLnBrk="1" latinLnBrk="0" hangingPunct="1">
              <a:defRPr sz="800" b="0" i="0" kern="1200">
                <a:solidFill>
                  <a:schemeClr val="tx1"/>
                </a:solidFill>
                <a:latin typeface="HelveticaNeueLT Pro 55 Roman" panose="020B06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HelveticaNeueLT Pro 55 Roman" panose="020B0604020202020204" pitchFamily="34" charset="0"/>
                <a:cs typeface="Arial" panose="020B0604020202020204" pitchFamily="34" charset="0"/>
              </a:rPr>
              <a:t>Image (top to bottom): Design Council, Be First</a:t>
            </a:r>
          </a:p>
        </p:txBody>
      </p:sp>
    </p:spTree>
    <p:extLst>
      <p:ext uri="{BB962C8B-B14F-4D97-AF65-F5344CB8AC3E}">
        <p14:creationId xmlns:p14="http://schemas.microsoft.com/office/powerpoint/2010/main" val="732979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8D2827-2450-19CB-DD59-E5143A54D2C7}"/>
              </a:ext>
            </a:extLst>
          </p:cNvPr>
          <p:cNvSpPr>
            <a:spLocks noGrp="1" noRot="1" noMove="1" noResize="1" noEditPoints="1" noAdjustHandles="1" noChangeArrowheads="1" noChangeShapeType="1"/>
          </p:cNvSpPr>
          <p:nvPr/>
        </p:nvSpPr>
        <p:spPr>
          <a:xfrm>
            <a:off x="0" y="3147467"/>
            <a:ext cx="12192000" cy="37105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NeueLT Pro 55 Roman" panose="020B0604020202020204" pitchFamily="34" charset="77"/>
            </a:endParaRPr>
          </a:p>
        </p:txBody>
      </p:sp>
      <p:sp>
        <p:nvSpPr>
          <p:cNvPr id="15" name="Text Placeholder 14">
            <a:extLst>
              <a:ext uri="{FF2B5EF4-FFF2-40B4-BE49-F238E27FC236}">
                <a16:creationId xmlns:a16="http://schemas.microsoft.com/office/drawing/2014/main" id="{A3EF653E-9CCE-FBBE-7D5F-055AD2D88C62}"/>
              </a:ext>
            </a:extLst>
          </p:cNvPr>
          <p:cNvSpPr>
            <a:spLocks noGrp="1"/>
          </p:cNvSpPr>
          <p:nvPr>
            <p:ph type="body" idx="1"/>
          </p:nvPr>
        </p:nvSpPr>
        <p:spPr>
          <a:xfrm>
            <a:off x="6872408" y="553256"/>
            <a:ext cx="4865936" cy="1690687"/>
          </a:xfrm>
        </p:spPr>
        <p:txBody>
          <a:bodyPr numCol="1" spcCol="216000"/>
          <a:lstStyle/>
          <a:p>
            <a:pPr lvl="1" indent="0">
              <a:buNone/>
            </a:pPr>
            <a:r>
              <a:rPr lang="en-US" sz="1600" dirty="0">
                <a:latin typeface="HelveticaNeueLT Pro 55 Roman" panose="020B0604020202020204" pitchFamily="34" charset="0"/>
                <a:cs typeface="Arial" panose="020B0604020202020204" pitchFamily="34" charset="0"/>
              </a:rPr>
              <a:t>This is an opportunity to:</a:t>
            </a:r>
          </a:p>
          <a:p>
            <a:pPr lvl="3"/>
            <a:r>
              <a:rPr lang="en-US" sz="1600" dirty="0">
                <a:latin typeface="HelveticaNeueLT Pro 55 Roman" panose="020B0604020202020204" pitchFamily="34" charset="0"/>
                <a:cs typeface="Arial" panose="020B0604020202020204" pitchFamily="34" charset="0"/>
              </a:rPr>
              <a:t>Understand each other’s challenges</a:t>
            </a:r>
          </a:p>
          <a:p>
            <a:pPr lvl="3"/>
            <a:r>
              <a:rPr lang="en-GB" sz="1600" dirty="0">
                <a:latin typeface="HelveticaNeueLT Pro 55 Roman" panose="020B0604020202020204" pitchFamily="34" charset="0"/>
                <a:cs typeface="Arial" panose="020B0604020202020204" pitchFamily="34" charset="0"/>
              </a:rPr>
              <a:t>Contribute to better shaping your area for existing and future generations</a:t>
            </a:r>
          </a:p>
          <a:p>
            <a:pPr lvl="3"/>
            <a:r>
              <a:rPr lang="en-US" sz="1600" dirty="0">
                <a:latin typeface="HelveticaNeueLT Pro 55 Roman" panose="020B0604020202020204" pitchFamily="34" charset="0"/>
                <a:cs typeface="Arial" panose="020B0604020202020204" pitchFamily="34" charset="0"/>
              </a:rPr>
              <a:t>Engage with other community members</a:t>
            </a:r>
          </a:p>
        </p:txBody>
      </p:sp>
      <p:sp>
        <p:nvSpPr>
          <p:cNvPr id="21" name="Title 4">
            <a:extLst>
              <a:ext uri="{FF2B5EF4-FFF2-40B4-BE49-F238E27FC236}">
                <a16:creationId xmlns:a16="http://schemas.microsoft.com/office/drawing/2014/main" id="{2387FAB8-08CA-ABB8-D7DB-7AE57B0070A8}"/>
              </a:ext>
            </a:extLst>
          </p:cNvPr>
          <p:cNvSpPr txBox="1">
            <a:spLocks/>
          </p:cNvSpPr>
          <p:nvPr/>
        </p:nvSpPr>
        <p:spPr>
          <a:xfrm>
            <a:off x="709614" y="709614"/>
            <a:ext cx="5680554" cy="13779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000" kern="1200">
                <a:solidFill>
                  <a:schemeClr val="accent1"/>
                </a:solidFill>
                <a:latin typeface="+mn-lt"/>
                <a:ea typeface="+mj-ea"/>
                <a:cs typeface="+mj-cs"/>
              </a:defRPr>
            </a:lvl1pPr>
          </a:lstStyle>
          <a:p>
            <a:r>
              <a:rPr lang="en-US" sz="5400" dirty="0">
                <a:latin typeface="HelveticaNeueLT Pro 55 Roman" panose="020B0604020202020204" pitchFamily="34" charset="0"/>
                <a:cs typeface="Arial" panose="020B0604020202020204" pitchFamily="34" charset="0"/>
              </a:rPr>
              <a:t>An opportunity to </a:t>
            </a:r>
            <a:br>
              <a:rPr lang="en-US" sz="5400" dirty="0">
                <a:latin typeface="HelveticaNeueLT Pro 55 Roman" panose="020B0604020202020204" pitchFamily="34" charset="0"/>
                <a:cs typeface="Arial" panose="020B0604020202020204" pitchFamily="34" charset="0"/>
              </a:rPr>
            </a:br>
            <a:r>
              <a:rPr lang="en-US" sz="5400" dirty="0">
                <a:latin typeface="HelveticaNeueLT Pro 55 Roman" panose="020B0604020202020204" pitchFamily="34" charset="0"/>
                <a:cs typeface="Arial" panose="020B0604020202020204" pitchFamily="34" charset="0"/>
              </a:rPr>
              <a:t>shape your place</a:t>
            </a:r>
            <a:endParaRPr lang="en-US" b="1" dirty="0">
              <a:latin typeface="HelveticaNeueLT Pro 55 Roman" panose="020B0604020202020204" pitchFamily="34" charset="0"/>
              <a:cs typeface="Arial" panose="020B0604020202020204" pitchFamily="34" charset="0"/>
            </a:endParaRPr>
          </a:p>
        </p:txBody>
      </p:sp>
      <p:sp>
        <p:nvSpPr>
          <p:cNvPr id="9" name="Footer_Design Council">
            <a:extLst>
              <a:ext uri="{FF2B5EF4-FFF2-40B4-BE49-F238E27FC236}">
                <a16:creationId xmlns:a16="http://schemas.microsoft.com/office/drawing/2014/main" id="{B6947B1A-110B-3017-A678-3DB9AF9E5F82}"/>
              </a:ext>
            </a:extLst>
          </p:cNvPr>
          <p:cNvSpPr txBox="1">
            <a:spLocks/>
          </p:cNvSpPr>
          <p:nvPr/>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a:latin typeface="HelveticaNeueLT Pro 55 Roman" panose="020B0604020202020204" pitchFamily="34" charset="77"/>
              </a:rPr>
              <a:t>Design Council</a:t>
            </a:r>
          </a:p>
        </p:txBody>
      </p:sp>
      <p:sp>
        <p:nvSpPr>
          <p:cNvPr id="5" name="Slide Number Placeholder 4">
            <a:extLst>
              <a:ext uri="{FF2B5EF4-FFF2-40B4-BE49-F238E27FC236}">
                <a16:creationId xmlns:a16="http://schemas.microsoft.com/office/drawing/2014/main" id="{75D348EF-5047-965C-487B-79E30077BC1F}"/>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36</a:t>
            </a:fld>
            <a:endParaRPr lang="en-GB" dirty="0">
              <a:latin typeface="HelveticaNeueLT Pro 55 Roman" panose="020B0604020202020204" pitchFamily="34" charset="0"/>
              <a:cs typeface="Arial" panose="020B0604020202020204" pitchFamily="34" charset="0"/>
            </a:endParaRPr>
          </a:p>
        </p:txBody>
      </p:sp>
      <p:sp>
        <p:nvSpPr>
          <p:cNvPr id="10" name="Footer Placeholder 9">
            <a:extLst>
              <a:ext uri="{FF2B5EF4-FFF2-40B4-BE49-F238E27FC236}">
                <a16:creationId xmlns:a16="http://schemas.microsoft.com/office/drawing/2014/main" id="{B71A0408-4A98-529E-8DA0-FF1EABB819F3}"/>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How can you benefit</a:t>
            </a:r>
          </a:p>
          <a:p>
            <a:endParaRPr lang="en-GB" dirty="0">
              <a:latin typeface="HelveticaNeueLT Pro 55 Roman"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001337A-98E6-C96E-5EC4-C8C7517F20D7}"/>
              </a:ext>
            </a:extLst>
          </p:cNvPr>
          <p:cNvSpPr txBox="1"/>
          <p:nvPr/>
        </p:nvSpPr>
        <p:spPr>
          <a:xfrm>
            <a:off x="634796" y="2394164"/>
            <a:ext cx="11103547" cy="646331"/>
          </a:xfrm>
          <a:prstGeom prst="rect">
            <a:avLst/>
          </a:prstGeom>
          <a:noFill/>
        </p:spPr>
        <p:txBody>
          <a:bodyPr wrap="square">
            <a:spAutoFit/>
          </a:bodyPr>
          <a:lstStyle/>
          <a:p>
            <a:r>
              <a:rPr lang="en-GB" dirty="0">
                <a:solidFill>
                  <a:srgbClr val="E20512"/>
                </a:solidFill>
                <a:latin typeface="HelveticaNeueLT Pro 55 Roman" panose="020B0604020202020204" pitchFamily="34" charset="0"/>
                <a:ea typeface="Arial" panose="020B0604020202020204" pitchFamily="34" charset="0"/>
                <a:cs typeface="Arial" panose="020B0604020202020204" pitchFamily="34" charset="0"/>
              </a:rPr>
              <a:t>T</a:t>
            </a:r>
            <a:r>
              <a:rPr lang="en-GB" dirty="0">
                <a:solidFill>
                  <a:srgbClr val="E20512"/>
                </a:solidFill>
                <a:effectLst/>
                <a:latin typeface="HelveticaNeueLT Pro 55 Roman" panose="020B0604020202020204" pitchFamily="34" charset="0"/>
                <a:ea typeface="Arial" panose="020B0604020202020204" pitchFamily="34" charset="0"/>
                <a:cs typeface="Arial" panose="020B0604020202020204" pitchFamily="34" charset="0"/>
              </a:rPr>
              <a:t>o drive up the stand</a:t>
            </a:r>
            <a:r>
              <a:rPr lang="en-GB" dirty="0">
                <a:solidFill>
                  <a:srgbClr val="E20512"/>
                </a:solidFill>
                <a:effectLst/>
                <a:latin typeface="HelveticaNeueLT Pro 55 Roman" panose="020B0604020202020204" pitchFamily="34" charset="0"/>
                <a:ea typeface="Calibri" panose="020F0502020204030204" pitchFamily="34" charset="0"/>
                <a:cs typeface="Arial" panose="020B0604020202020204" pitchFamily="34" charset="0"/>
              </a:rPr>
              <a:t>ard of design where you live and be aware of the principles and expectation placed on those entities that are responsible for development.</a:t>
            </a:r>
          </a:p>
        </p:txBody>
      </p:sp>
      <p:sp>
        <p:nvSpPr>
          <p:cNvPr id="3" name="Footer Placeholder 2">
            <a:extLst>
              <a:ext uri="{FF2B5EF4-FFF2-40B4-BE49-F238E27FC236}">
                <a16:creationId xmlns:a16="http://schemas.microsoft.com/office/drawing/2014/main" id="{50EB8D00-1DAE-5024-2EAB-A4A25DA8C7FB}"/>
              </a:ext>
            </a:extLst>
          </p:cNvPr>
          <p:cNvSpPr txBox="1">
            <a:spLocks/>
          </p:cNvSpPr>
          <p:nvPr/>
        </p:nvSpPr>
        <p:spPr>
          <a:xfrm>
            <a:off x="8054671" y="6360541"/>
            <a:ext cx="3138793" cy="237212"/>
          </a:xfrm>
          <a:prstGeom prst="rect">
            <a:avLst/>
          </a:prstGeom>
        </p:spPr>
        <p:txBody>
          <a:bodyPr vert="horz" lIns="0" tIns="0" rIns="0" bIns="0" rtlCol="0" anchor="t" anchorCtr="0"/>
          <a:lstStyle>
            <a:defPPr>
              <a:defRPr lang="en-US"/>
            </a:defPPr>
            <a:lvl1pPr marL="0" algn="l" defTabSz="914400" rtl="0" eaLnBrk="1" latinLnBrk="0" hangingPunct="1">
              <a:defRPr sz="800" b="0" i="0" kern="1200">
                <a:solidFill>
                  <a:schemeClr val="tx1"/>
                </a:solidFill>
                <a:latin typeface="HelveticaNeueLT Pro 55 Roman" panose="020B06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HelveticaNeueLT Pro 55 Roman" panose="020B0604020202020204" pitchFamily="34" charset="0"/>
                <a:cs typeface="Arial" panose="020B0604020202020204" pitchFamily="34" charset="0"/>
              </a:rPr>
              <a:t>Image (left to right): Bournville Village Trust, Assemble, Make Good  </a:t>
            </a:r>
          </a:p>
        </p:txBody>
      </p:sp>
      <p:grpSp>
        <p:nvGrpSpPr>
          <p:cNvPr id="16" name="Group 15">
            <a:extLst>
              <a:ext uri="{FF2B5EF4-FFF2-40B4-BE49-F238E27FC236}">
                <a16:creationId xmlns:a16="http://schemas.microsoft.com/office/drawing/2014/main" id="{10F93E51-AD62-6586-FD1A-5647BB7AD647}"/>
              </a:ext>
            </a:extLst>
          </p:cNvPr>
          <p:cNvGrpSpPr/>
          <p:nvPr/>
        </p:nvGrpSpPr>
        <p:grpSpPr>
          <a:xfrm>
            <a:off x="709613" y="3614882"/>
            <a:ext cx="10922406" cy="2372335"/>
            <a:chOff x="709613" y="3614882"/>
            <a:chExt cx="10922406" cy="2372335"/>
          </a:xfrm>
        </p:grpSpPr>
        <p:pic>
          <p:nvPicPr>
            <p:cNvPr id="6" name="Picture 5" descr="A picture containing outdoor, tree, sky, building&#10;&#10;Description automatically generated">
              <a:extLst>
                <a:ext uri="{FF2B5EF4-FFF2-40B4-BE49-F238E27FC236}">
                  <a16:creationId xmlns:a16="http://schemas.microsoft.com/office/drawing/2014/main" id="{C411FFA7-07B0-7CA6-D03B-35D539D240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613" y="3614883"/>
              <a:ext cx="3613003" cy="2356928"/>
            </a:xfrm>
            <a:prstGeom prst="rect">
              <a:avLst/>
            </a:prstGeom>
          </p:spPr>
        </p:pic>
        <p:pic>
          <p:nvPicPr>
            <p:cNvPr id="14" name="Picture 13" descr="A group of people sitting in a room with plants and a window&#10;&#10;Description automatically generated">
              <a:extLst>
                <a:ext uri="{FF2B5EF4-FFF2-40B4-BE49-F238E27FC236}">
                  <a16:creationId xmlns:a16="http://schemas.microsoft.com/office/drawing/2014/main" id="{EBFF93B7-C035-766E-61BA-94C99A004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57"/>
            <a:stretch/>
          </p:blipFill>
          <p:spPr>
            <a:xfrm>
              <a:off x="4464541" y="3614882"/>
              <a:ext cx="3532845" cy="2372335"/>
            </a:xfrm>
            <a:prstGeom prst="rect">
              <a:avLst/>
            </a:prstGeom>
          </p:spPr>
        </p:pic>
        <p:pic>
          <p:nvPicPr>
            <p:cNvPr id="17" name="Picture 16" descr="A group of people standing around a structure&#10;&#10;Description automatically generated">
              <a:extLst>
                <a:ext uri="{FF2B5EF4-FFF2-40B4-BE49-F238E27FC236}">
                  <a16:creationId xmlns:a16="http://schemas.microsoft.com/office/drawing/2014/main" id="{5F2FF93A-441F-D952-EF00-366C555FFD0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39312" y="3614882"/>
              <a:ext cx="3492707" cy="2356929"/>
            </a:xfrm>
            <a:prstGeom prst="rect">
              <a:avLst/>
            </a:prstGeom>
          </p:spPr>
        </p:pic>
      </p:grpSp>
    </p:spTree>
    <p:extLst>
      <p:ext uri="{BB962C8B-B14F-4D97-AF65-F5344CB8AC3E}">
        <p14:creationId xmlns:p14="http://schemas.microsoft.com/office/powerpoint/2010/main" val="1665514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C6D3B1-3E45-B84F-9F25-3CEE52AD7A9B}"/>
              </a:ext>
            </a:extLst>
          </p:cNvPr>
          <p:cNvSpPr>
            <a:spLocks noGrp="1"/>
          </p:cNvSpPr>
          <p:nvPr>
            <p:ph type="body" idx="1"/>
          </p:nvPr>
        </p:nvSpPr>
        <p:spPr>
          <a:xfrm>
            <a:off x="709614" y="5389563"/>
            <a:ext cx="8945561" cy="757237"/>
          </a:xfrm>
        </p:spPr>
        <p:txBody>
          <a:bodyPr/>
          <a:lstStyle/>
          <a:p>
            <a:r>
              <a:rPr lang="en-US" dirty="0">
                <a:latin typeface="HelveticaNeueLT Pro 55 Roman" panose="020B0604020202020204" pitchFamily="34" charset="0"/>
                <a:cs typeface="Arial" panose="020B0604020202020204" pitchFamily="34" charset="0"/>
              </a:rPr>
              <a:t>Design Council</a:t>
            </a:r>
          </a:p>
        </p:txBody>
      </p:sp>
      <p:sp>
        <p:nvSpPr>
          <p:cNvPr id="3" name="Title 2">
            <a:extLst>
              <a:ext uri="{FF2B5EF4-FFF2-40B4-BE49-F238E27FC236}">
                <a16:creationId xmlns:a16="http://schemas.microsoft.com/office/drawing/2014/main" id="{0302BC47-0B6C-C04C-923E-5E0B760796D5}"/>
              </a:ext>
            </a:extLst>
          </p:cNvPr>
          <p:cNvSpPr>
            <a:spLocks noGrp="1"/>
          </p:cNvSpPr>
          <p:nvPr>
            <p:ph type="title"/>
          </p:nvPr>
        </p:nvSpPr>
        <p:spPr>
          <a:xfrm>
            <a:off x="709614" y="711200"/>
            <a:ext cx="8945561" cy="4498975"/>
          </a:xfrm>
        </p:spPr>
        <p:txBody>
          <a:bodyPr/>
          <a:lstStyle/>
          <a:p>
            <a:r>
              <a:rPr lang="en-US" dirty="0">
                <a:latin typeface="HelveticaNeueLT Pro 55 Roman" panose="020B0604020202020204" pitchFamily="34" charset="0"/>
                <a:cs typeface="Arial" panose="020B0604020202020204" pitchFamily="34" charset="0"/>
              </a:rPr>
              <a:t>Thank you</a:t>
            </a:r>
          </a:p>
        </p:txBody>
      </p:sp>
      <p:pic>
        <p:nvPicPr>
          <p:cNvPr id="4" name="Picture 3" descr="Logo&#10;&#10;Description automatically generated with medium confidence">
            <a:extLst>
              <a:ext uri="{FF2B5EF4-FFF2-40B4-BE49-F238E27FC236}">
                <a16:creationId xmlns:a16="http://schemas.microsoft.com/office/drawing/2014/main" id="{C87C9224-9358-A44B-B5F4-EDED92CBD9DA}"/>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11125992" y="0"/>
            <a:ext cx="709613" cy="709613"/>
          </a:xfrm>
          <a:prstGeom prst="rect">
            <a:avLst/>
          </a:prstGeom>
        </p:spPr>
      </p:pic>
      <p:sp>
        <p:nvSpPr>
          <p:cNvPr id="6" name="Footer Placeholder 1">
            <a:extLst>
              <a:ext uri="{FF2B5EF4-FFF2-40B4-BE49-F238E27FC236}">
                <a16:creationId xmlns:a16="http://schemas.microsoft.com/office/drawing/2014/main" id="{9CC395AF-B9C4-85FC-1FF1-5E49F83AA526}"/>
              </a:ext>
            </a:extLst>
          </p:cNvPr>
          <p:cNvSpPr txBox="1">
            <a:spLocks/>
          </p:cNvSpPr>
          <p:nvPr/>
        </p:nvSpPr>
        <p:spPr>
          <a:xfrm>
            <a:off x="2534400" y="6404400"/>
            <a:ext cx="3470275"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HelveticaNeueLT Pro 55 Roman" panose="020B0604020202020204" pitchFamily="34" charset="0"/>
                <a:cs typeface="Arial" panose="020B0604020202020204" pitchFamily="34" charset="0"/>
              </a:rPr>
              <a:t>What is design code?</a:t>
            </a:r>
          </a:p>
        </p:txBody>
      </p:sp>
      <p:sp>
        <p:nvSpPr>
          <p:cNvPr id="7" name="Footer_Design Council">
            <a:extLst>
              <a:ext uri="{FF2B5EF4-FFF2-40B4-BE49-F238E27FC236}">
                <a16:creationId xmlns:a16="http://schemas.microsoft.com/office/drawing/2014/main" id="{0C37991D-C86A-9FF6-9EAD-D46FE7CBD3B0}"/>
              </a:ext>
            </a:extLst>
          </p:cNvPr>
          <p:cNvSpPr txBox="1">
            <a:spLocks/>
          </p:cNvSpPr>
          <p:nvPr/>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r>
              <a:rPr lang="en-GB">
                <a:solidFill>
                  <a:schemeClr val="bg1"/>
                </a:solidFill>
                <a:latin typeface="HelveticaNeueLT Pro 55 Roman" panose="020B0604020202020204" pitchFamily="34" charset="77"/>
              </a:rPr>
              <a:t>Design Council</a:t>
            </a:r>
          </a:p>
        </p:txBody>
      </p:sp>
    </p:spTree>
    <p:extLst>
      <p:ext uri="{BB962C8B-B14F-4D97-AF65-F5344CB8AC3E}">
        <p14:creationId xmlns:p14="http://schemas.microsoft.com/office/powerpoint/2010/main" val="2042171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44F0FCC-3046-104B-8569-804185764BE4}"/>
              </a:ext>
            </a:extLst>
          </p:cNvPr>
          <p:cNvSpPr>
            <a:spLocks noGrp="1"/>
          </p:cNvSpPr>
          <p:nvPr>
            <p:ph type="title"/>
          </p:nvPr>
        </p:nvSpPr>
        <p:spPr/>
        <p:txBody>
          <a:bodyPr/>
          <a:lstStyle/>
          <a:p>
            <a:r>
              <a:rPr lang="en-GB">
                <a:latin typeface="+mj-lt"/>
              </a:rPr>
              <a:t>Contact us</a:t>
            </a:r>
            <a:endParaRPr lang="en-US">
              <a:latin typeface="+mj-lt"/>
            </a:endParaRPr>
          </a:p>
        </p:txBody>
      </p:sp>
      <p:sp>
        <p:nvSpPr>
          <p:cNvPr id="3" name="Slide Number Placeholder 2">
            <a:extLst>
              <a:ext uri="{FF2B5EF4-FFF2-40B4-BE49-F238E27FC236}">
                <a16:creationId xmlns:a16="http://schemas.microsoft.com/office/drawing/2014/main" id="{8510C037-CB95-954F-94DD-2FFAF7F020EA}"/>
              </a:ext>
            </a:extLst>
          </p:cNvPr>
          <p:cNvSpPr>
            <a:spLocks noGrp="1"/>
          </p:cNvSpPr>
          <p:nvPr>
            <p:ph type="sldNum" sz="quarter" idx="12"/>
          </p:nvPr>
        </p:nvSpPr>
        <p:spPr/>
        <p:txBody>
          <a:bodyPr/>
          <a:lstStyle/>
          <a:p>
            <a:fld id="{AF8BC7C4-2EE5-4766-9C46-468AF9ADDA1F}" type="slidenum">
              <a:rPr lang="en-GB" smtClean="0"/>
              <a:pPr/>
              <a:t>38</a:t>
            </a:fld>
            <a:endParaRPr lang="en-GB"/>
          </a:p>
        </p:txBody>
      </p:sp>
      <p:pic>
        <p:nvPicPr>
          <p:cNvPr id="6" name="Picture 5" descr="Logo&#10;&#10;Description automatically generated with medium confidence">
            <a:extLst>
              <a:ext uri="{FF2B5EF4-FFF2-40B4-BE49-F238E27FC236}">
                <a16:creationId xmlns:a16="http://schemas.microsoft.com/office/drawing/2014/main" id="{78994848-8EEB-CB44-9E48-BDC8167E6609}"/>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11125992" y="0"/>
            <a:ext cx="709613" cy="709613"/>
          </a:xfrm>
          <a:prstGeom prst="rect">
            <a:avLst/>
          </a:prstGeom>
        </p:spPr>
      </p:pic>
      <p:sp>
        <p:nvSpPr>
          <p:cNvPr id="4" name="Footer_Design Council">
            <a:extLst>
              <a:ext uri="{FF2B5EF4-FFF2-40B4-BE49-F238E27FC236}">
                <a16:creationId xmlns:a16="http://schemas.microsoft.com/office/drawing/2014/main" id="{9C8D5E80-9664-439A-9692-87CFFFA3398A}"/>
              </a:ext>
            </a:extLst>
          </p:cNvPr>
          <p:cNvSpPr txBox="1">
            <a:spLocks/>
          </p:cNvSpPr>
          <p:nvPr/>
        </p:nvSpPr>
        <p:spPr>
          <a:xfrm>
            <a:off x="718161" y="6404991"/>
            <a:ext cx="1637690" cy="144000"/>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14513" algn="l"/>
              </a:tabLst>
            </a:pPr>
            <a:endParaRPr lang="en-GB">
              <a:latin typeface="HelveticaNeueLT Pro 55 Roman" panose="020B0604020202020204" pitchFamily="34" charset="77"/>
            </a:endParaRPr>
          </a:p>
        </p:txBody>
      </p:sp>
      <p:sp>
        <p:nvSpPr>
          <p:cNvPr id="2" name="Text Placeholder 14">
            <a:extLst>
              <a:ext uri="{FF2B5EF4-FFF2-40B4-BE49-F238E27FC236}">
                <a16:creationId xmlns:a16="http://schemas.microsoft.com/office/drawing/2014/main" id="{88275E9B-C237-5F2E-2123-F66AC187AFE5}"/>
              </a:ext>
            </a:extLst>
          </p:cNvPr>
          <p:cNvSpPr txBox="1">
            <a:spLocks/>
          </p:cNvSpPr>
          <p:nvPr/>
        </p:nvSpPr>
        <p:spPr>
          <a:xfrm>
            <a:off x="709614" y="3711126"/>
            <a:ext cx="4865936" cy="1987925"/>
          </a:xfrm>
          <a:prstGeom prst="rect">
            <a:avLst/>
          </a:prstGeom>
        </p:spPr>
        <p:txBody>
          <a:bodyPr numCol="1" spcCol="216000"/>
          <a:lstStyle>
            <a:lvl1pPr marL="0" indent="0" algn="l" defTabSz="914400" rtl="0" eaLnBrk="1" latinLnBrk="0" hangingPunct="1">
              <a:lnSpc>
                <a:spcPct val="120000"/>
              </a:lnSpc>
              <a:spcBef>
                <a:spcPts val="1000"/>
              </a:spcBef>
              <a:buFontTx/>
              <a:buNone/>
              <a:defRPr sz="1800" b="0" i="0" kern="1200">
                <a:solidFill>
                  <a:schemeClr val="tx1"/>
                </a:solidFill>
                <a:latin typeface="HelveticaNeueLT Pro 55 Roman" panose="020B0604020202020204" pitchFamily="34" charset="77"/>
                <a:ea typeface="+mn-ea"/>
                <a:cs typeface="+mn-cs"/>
              </a:defRPr>
            </a:lvl1pPr>
            <a:lvl2pPr marL="0" indent="-900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elveticaNeueLT Pro 55 Roman" panose="020B0604020202020204" pitchFamily="34" charset="77"/>
                <a:ea typeface="+mn-ea"/>
                <a:cs typeface="+mn-cs"/>
              </a:defRPr>
            </a:lvl2pPr>
            <a:lvl3pPr marL="180000" indent="-900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elveticaNeueLT Pro 55 Roman" panose="020B0604020202020204" pitchFamily="34" charset="77"/>
                <a:ea typeface="+mn-ea"/>
                <a:cs typeface="+mn-cs"/>
              </a:defRPr>
            </a:lvl3pPr>
            <a:lvl4pPr marL="270000" indent="-900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elveticaNeueLT Pro 55 Roman" panose="020B0604020202020204" pitchFamily="34" charset="77"/>
                <a:ea typeface="+mn-ea"/>
                <a:cs typeface="+mn-cs"/>
              </a:defRPr>
            </a:lvl4pPr>
            <a:lvl5pPr marL="360000" indent="-900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elveticaNeueLT Pro 55 Roman"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buFont typeface="Arial" panose="020B0604020202020204" pitchFamily="34" charset="0"/>
              <a:buNone/>
            </a:pPr>
            <a:r>
              <a:rPr lang="en-US" sz="1400" dirty="0">
                <a:solidFill>
                  <a:schemeClr val="bg1"/>
                </a:solidFill>
                <a:latin typeface="HelveticaNeueLT Pro 55 Roman" panose="020B0604020202020204" pitchFamily="34" charset="0"/>
                <a:cs typeface="Arial" panose="020B0604020202020204" pitchFamily="34" charset="0"/>
              </a:rPr>
              <a:t>For more information, including a series of learning resources and other tools, please visit:</a:t>
            </a:r>
          </a:p>
          <a:p>
            <a:pPr lvl="3"/>
            <a:r>
              <a:rPr lang="en-US" sz="1400" dirty="0">
                <a:solidFill>
                  <a:schemeClr val="bg1"/>
                </a:solidFill>
                <a:latin typeface="HelveticaNeueLT Pro 55 Roman"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Design Council: Design Codes</a:t>
            </a:r>
            <a:endParaRPr lang="en-US" sz="1400" dirty="0">
              <a:solidFill>
                <a:schemeClr val="bg1"/>
              </a:solidFill>
              <a:latin typeface="HelveticaNeueLT Pro 55 Roman" panose="020B0604020202020204" pitchFamily="34" charset="0"/>
              <a:cs typeface="Arial" panose="020B0604020202020204" pitchFamily="34" charset="0"/>
            </a:endParaRPr>
          </a:p>
          <a:p>
            <a:pPr lvl="3"/>
            <a:r>
              <a:rPr lang="en-US" sz="1400" dirty="0">
                <a:solidFill>
                  <a:schemeClr val="bg1"/>
                </a:solidFill>
                <a:latin typeface="HelveticaNeueLT Pro 55 Roman"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Office for Place</a:t>
            </a:r>
            <a:endParaRPr lang="en-US" sz="1400" dirty="0">
              <a:solidFill>
                <a:schemeClr val="bg1"/>
              </a:solidFill>
              <a:latin typeface="HelveticaNeueLT Pro 55 Roman" panose="020B0604020202020204" pitchFamily="34" charset="0"/>
              <a:cs typeface="Arial" panose="020B0604020202020204" pitchFamily="34" charset="0"/>
            </a:endParaRPr>
          </a:p>
          <a:p>
            <a:pPr lvl="3"/>
            <a:r>
              <a:rPr lang="en-GB" sz="1400" dirty="0">
                <a:solidFill>
                  <a:schemeClr val="bg1"/>
                </a:solidFill>
                <a:latin typeface="HelveticaNeueLT Pro 55 Roman"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National Model Design Code </a:t>
            </a:r>
            <a:endParaRPr lang="en-GB" sz="1400" dirty="0">
              <a:solidFill>
                <a:schemeClr val="bg1"/>
              </a:solidFill>
              <a:latin typeface="HelveticaNeueLT Pro 55 Roman" panose="020B0604020202020204" pitchFamily="34" charset="0"/>
              <a:cs typeface="Arial" panose="020B0604020202020204" pitchFamily="34" charset="0"/>
            </a:endParaRPr>
          </a:p>
          <a:p>
            <a:pPr lvl="3"/>
            <a:r>
              <a:rPr lang="en-GB" sz="1400" dirty="0">
                <a:solidFill>
                  <a:schemeClr val="bg1"/>
                </a:solidFill>
                <a:latin typeface="HelveticaNeueLT Pro 55 Roman"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National Planning Policy Framework</a:t>
            </a:r>
            <a:endParaRPr lang="en-US" sz="1400" dirty="0">
              <a:solidFill>
                <a:schemeClr val="bg1"/>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50309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4CEFCD-5774-3798-603E-F4FD43867D61}"/>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4</a:t>
            </a:fld>
            <a:r>
              <a:rPr lang="en-GB" dirty="0">
                <a:latin typeface="HelveticaNeueLT Pro 55 Roman" panose="020B0604020202020204" pitchFamily="34" charset="0"/>
                <a:cs typeface="Arial" panose="020B0604020202020204" pitchFamily="34" charset="0"/>
              </a:rPr>
              <a:t>C</a:t>
            </a:r>
          </a:p>
        </p:txBody>
      </p:sp>
      <p:sp>
        <p:nvSpPr>
          <p:cNvPr id="6" name="Footer Placeholder 5">
            <a:extLst>
              <a:ext uri="{FF2B5EF4-FFF2-40B4-BE49-F238E27FC236}">
                <a16:creationId xmlns:a16="http://schemas.microsoft.com/office/drawing/2014/main" id="{384AE0E7-CE07-1679-8A1A-8D62A56D9781}"/>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What is design code?</a:t>
            </a:r>
          </a:p>
          <a:p>
            <a:endParaRPr lang="en-GB" dirty="0">
              <a:latin typeface="HelveticaNeueLT Pro 55 Roman" panose="020B0604020202020204" pitchFamily="34" charset="0"/>
              <a:cs typeface="Arial" panose="020B0604020202020204" pitchFamily="34" charset="0"/>
            </a:endParaRPr>
          </a:p>
        </p:txBody>
      </p:sp>
      <p:sp>
        <p:nvSpPr>
          <p:cNvPr id="9" name="Vertical Text Placeholder 4">
            <a:extLst>
              <a:ext uri="{FF2B5EF4-FFF2-40B4-BE49-F238E27FC236}">
                <a16:creationId xmlns:a16="http://schemas.microsoft.com/office/drawing/2014/main" id="{7FCA2AA0-2362-EDF8-F01E-57D4F9D65CCD}"/>
              </a:ext>
            </a:extLst>
          </p:cNvPr>
          <p:cNvSpPr txBox="1">
            <a:spLocks/>
          </p:cNvSpPr>
          <p:nvPr/>
        </p:nvSpPr>
        <p:spPr>
          <a:xfrm>
            <a:off x="1148614" y="1645588"/>
            <a:ext cx="9894771" cy="3566824"/>
          </a:xfrm>
          <a:prstGeom prst="rect">
            <a:avLst/>
          </a:prstGeom>
        </p:spPr>
        <p:txBody>
          <a:bodyPr vert="horz" lIns="0" tIns="0" rIns="0" bIns="0" numCol="1" spcCol="288000" rtlCol="0">
            <a:noAutofit/>
          </a:bodyPr>
          <a:lstStyle>
            <a:lvl1pPr marL="0" indent="0" algn="l" defTabSz="914400" rtl="0" eaLnBrk="1" latinLnBrk="0" hangingPunct="1">
              <a:lnSpc>
                <a:spcPct val="90000"/>
              </a:lnSpc>
              <a:spcBef>
                <a:spcPts val="1000"/>
              </a:spcBef>
              <a:buFontTx/>
              <a:buNone/>
              <a:defRPr sz="1200" b="0" i="0" kern="1200">
                <a:solidFill>
                  <a:schemeClr val="tx1"/>
                </a:solidFill>
                <a:latin typeface="HelveticaNeueLT Pro 55 Roman" panose="020B0604020202020204" pitchFamily="34" charset="77"/>
                <a:ea typeface="+mn-ea"/>
                <a:cs typeface="+mn-cs"/>
              </a:defRPr>
            </a:lvl1pPr>
            <a:lvl2pPr marL="0" indent="-900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2pPr>
            <a:lvl3pPr marL="180000" indent="-900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3pPr>
            <a:lvl4pPr marL="270000" indent="-900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4pPr>
            <a:lvl5pPr marL="360000" indent="-900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HelveticaNeueLT Pro 55 Roman" panose="020B0604020202020204" pitchFamily="34" charset="0"/>
                <a:cs typeface="Arial" panose="020B0604020202020204" pitchFamily="34" charset="0"/>
              </a:rPr>
              <a:t>Content</a:t>
            </a:r>
          </a:p>
          <a:p>
            <a:r>
              <a:rPr lang="en-US" sz="1600" dirty="0">
                <a:latin typeface="HelveticaNeueLT Pro 55 Roman" panose="020B0604020202020204" pitchFamily="34" charset="0"/>
                <a:cs typeface="Arial" panose="020B0604020202020204" pitchFamily="34" charset="0"/>
              </a:rPr>
              <a:t>Section one (up to slide 25) introduces design codes and presents the general reasons for coding as described in the </a:t>
            </a:r>
            <a:r>
              <a:rPr lang="en-US" sz="1600" dirty="0">
                <a:latin typeface="HelveticaNeueLT Pro 55 Roman" panose="020B0604020202020204" pitchFamily="34" charset="0"/>
                <a:cs typeface="Arial" panose="020B0604020202020204" pitchFamily="34" charset="0"/>
                <a:hlinkClick r:id="rId2"/>
              </a:rPr>
              <a:t>National Model Design Code</a:t>
            </a:r>
            <a:r>
              <a:rPr lang="en-US" sz="1600" dirty="0">
                <a:latin typeface="HelveticaNeueLT Pro 55 Roman" panose="020B0604020202020204" pitchFamily="34" charset="0"/>
                <a:cs typeface="Arial" panose="020B0604020202020204" pitchFamily="34" charset="0"/>
              </a:rPr>
              <a:t> and the </a:t>
            </a:r>
            <a:r>
              <a:rPr lang="en-US" sz="1600" dirty="0">
                <a:latin typeface="HelveticaNeueLT Pro 55 Roman" panose="020B0604020202020204" pitchFamily="34" charset="0"/>
                <a:cs typeface="Arial" panose="020B0604020202020204" pitchFamily="34" charset="0"/>
                <a:hlinkClick r:id="rId3"/>
              </a:rPr>
              <a:t>National Planning Policy Framework</a:t>
            </a:r>
            <a:r>
              <a:rPr lang="en-US" sz="1600" dirty="0">
                <a:latin typeface="HelveticaNeueLT Pro 55 Roman" panose="020B0604020202020204" pitchFamily="34" charset="0"/>
                <a:cs typeface="Arial" panose="020B0604020202020204" pitchFamily="34" charset="0"/>
              </a:rPr>
              <a:t>. The reasons in section one should be relevant to everyone. </a:t>
            </a:r>
          </a:p>
          <a:p>
            <a:r>
              <a:rPr lang="en-US" sz="1600" dirty="0">
                <a:latin typeface="HelveticaNeueLT Pro 55 Roman" panose="020B0604020202020204" pitchFamily="34" charset="0"/>
                <a:cs typeface="Arial" panose="020B0604020202020204" pitchFamily="34" charset="0"/>
              </a:rPr>
              <a:t>Section two provides slides with stakeholder-specific reasons to engage with the design coding process (from slide 26 onwards), as not all of the reasons and benefits of coding will be relevant to your audience. </a:t>
            </a:r>
          </a:p>
          <a:p>
            <a:r>
              <a:rPr lang="en-US" sz="1600" dirty="0">
                <a:latin typeface="HelveticaNeueLT Pro 55 Roman" panose="020B0604020202020204" pitchFamily="34" charset="0"/>
                <a:cs typeface="Arial" panose="020B0604020202020204" pitchFamily="34" charset="0"/>
              </a:rPr>
              <a:t>This presentation pack was developed by the Design Council as part of the Department for Levelling Up, Housing, and Communities (DLUHC) Pathfinder programme.</a:t>
            </a:r>
            <a:br>
              <a:rPr lang="en-US" sz="1600" dirty="0">
                <a:latin typeface="HelveticaNeueLT Pro 55 Roman" panose="020B0604020202020204" pitchFamily="34" charset="0"/>
                <a:cs typeface="Arial" panose="020B0604020202020204" pitchFamily="34" charset="0"/>
              </a:rPr>
            </a:br>
            <a:endParaRPr lang="en-US" sz="1600" dirty="0">
              <a:latin typeface="HelveticaNeueLT Pro 55 Roman" panose="020B0604020202020204" pitchFamily="34" charset="0"/>
              <a:cs typeface="Arial" panose="020B0604020202020204" pitchFamily="34" charset="0"/>
            </a:endParaRPr>
          </a:p>
          <a:p>
            <a:r>
              <a:rPr lang="en-US" sz="1600" b="1" dirty="0">
                <a:latin typeface="HelveticaNeueLT Pro 55 Roman" panose="020B0604020202020204" pitchFamily="34" charset="0"/>
                <a:cs typeface="Arial" panose="020B0604020202020204" pitchFamily="34" charset="0"/>
              </a:rPr>
              <a:t>Who should use it?</a:t>
            </a:r>
          </a:p>
          <a:p>
            <a:r>
              <a:rPr lang="en-US" sz="1600" dirty="0">
                <a:latin typeface="HelveticaNeueLT Pro 55 Roman" panose="020B0604020202020204" pitchFamily="34" charset="0"/>
                <a:cs typeface="Arial" panose="020B0604020202020204" pitchFamily="34" charset="0"/>
              </a:rPr>
              <a:t>This slide deck was written and designed to be used by coding teams in Local Authorities or </a:t>
            </a:r>
            <a:r>
              <a:rPr lang="en-GB" sz="1600" dirty="0">
                <a:latin typeface="HelveticaNeueLT Pro 55 Roman" panose="020B0604020202020204" pitchFamily="34" charset="0"/>
                <a:cs typeface="Arial" panose="020B0604020202020204" pitchFamily="34" charset="0"/>
              </a:rPr>
              <a:t>Neighbourhood</a:t>
            </a:r>
            <a:r>
              <a:rPr lang="en-US" sz="1600" dirty="0">
                <a:latin typeface="HelveticaNeueLT Pro 55 Roman" panose="020B0604020202020204" pitchFamily="34" charset="0"/>
                <a:cs typeface="Arial" panose="020B0604020202020204" pitchFamily="34" charset="0"/>
              </a:rPr>
              <a:t> Planning Groups. I</a:t>
            </a:r>
            <a:r>
              <a:rPr lang="en-GB" sz="1600" dirty="0">
                <a:latin typeface="HelveticaNeueLT Pro 55 Roman" panose="020B0604020202020204" pitchFamily="34" charset="0"/>
                <a:cs typeface="Arial" panose="020B0604020202020204" pitchFamily="34" charset="0"/>
              </a:rPr>
              <a:t>f you are thinking about preparing a code and/or leading the work, engaging others in the production as early as possible with the help of this slide deck.</a:t>
            </a:r>
            <a:endParaRPr lang="en-US" sz="1600" dirty="0">
              <a:latin typeface="HelveticaNeueLT Pro 55 Roman" panose="020B0604020202020204" pitchFamily="34" charset="0"/>
              <a:cs typeface="Arial" panose="020B0604020202020204" pitchFamily="34" charset="0"/>
            </a:endParaRPr>
          </a:p>
          <a:p>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116591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4CEFCD-5774-3798-603E-F4FD43867D61}"/>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t>5</a:t>
            </a:fld>
            <a:endParaRPr lang="en-GB" dirty="0">
              <a:latin typeface="HelveticaNeueLT Pro 55 Roman" panose="020B0604020202020204" pitchFamily="34" charset="0"/>
              <a:cs typeface="Arial" panose="020B0604020202020204" pitchFamily="34" charset="0"/>
            </a:endParaRPr>
          </a:p>
        </p:txBody>
      </p:sp>
      <p:sp>
        <p:nvSpPr>
          <p:cNvPr id="5" name="Vertical Text Placeholder 4">
            <a:extLst>
              <a:ext uri="{FF2B5EF4-FFF2-40B4-BE49-F238E27FC236}">
                <a16:creationId xmlns:a16="http://schemas.microsoft.com/office/drawing/2014/main" id="{264DCF37-E82C-80EA-84DB-E0786494713A}"/>
              </a:ext>
            </a:extLst>
          </p:cNvPr>
          <p:cNvSpPr>
            <a:spLocks noGrp="1"/>
          </p:cNvSpPr>
          <p:nvPr>
            <p:ph type="body" orient="vert" idx="1"/>
          </p:nvPr>
        </p:nvSpPr>
        <p:spPr>
          <a:xfrm>
            <a:off x="1147821" y="2006150"/>
            <a:ext cx="9894771" cy="3762260"/>
          </a:xfrm>
        </p:spPr>
        <p:txBody>
          <a:bodyPr numCol="1" spcCol="288000"/>
          <a:lstStyle/>
          <a:p>
            <a:pPr>
              <a:lnSpc>
                <a:spcPct val="90000"/>
              </a:lnSpc>
            </a:pPr>
            <a:r>
              <a:rPr lang="en-US" sz="1600" b="1" dirty="0">
                <a:latin typeface="HelveticaNeueLT Pro 55 Roman" panose="020B0604020202020204" pitchFamily="34" charset="0"/>
                <a:cs typeface="Arial" panose="020B0604020202020204" pitchFamily="34" charset="0"/>
              </a:rPr>
              <a:t>Editing the slide deck</a:t>
            </a:r>
          </a:p>
          <a:p>
            <a:pPr>
              <a:lnSpc>
                <a:spcPct val="90000"/>
              </a:lnSpc>
            </a:pPr>
            <a:r>
              <a:rPr lang="en-US" sz="1600" dirty="0">
                <a:latin typeface="HelveticaNeueLT Pro 55 Roman" panose="020B0604020202020204" pitchFamily="34" charset="0"/>
                <a:cs typeface="Arial" panose="020B0604020202020204" pitchFamily="34" charset="0"/>
              </a:rPr>
              <a:t>This presentation is intentionally editable, and we suggest you modify, add or delete any slides or images to add text and photographs that reflect your local context and character.</a:t>
            </a:r>
          </a:p>
          <a:p>
            <a:pPr>
              <a:lnSpc>
                <a:spcPct val="90000"/>
              </a:lnSpc>
            </a:pPr>
            <a:r>
              <a:rPr lang="en-US" sz="1600" dirty="0">
                <a:latin typeface="HelveticaNeueLT Pro 55 Roman" panose="020B0604020202020204" pitchFamily="34" charset="0"/>
                <a:cs typeface="Arial" panose="020B0604020202020204" pitchFamily="34" charset="0"/>
              </a:rPr>
              <a:t>Some slides have two options for presenting: for brevity, a single summary slide, or a series of slides to expand upon. Consider using summary slides for more knowledgeable stakeholders, like development management officers, and a series of slides for others, like members of the public.</a:t>
            </a:r>
          </a:p>
          <a:p>
            <a:pPr>
              <a:lnSpc>
                <a:spcPct val="90000"/>
              </a:lnSpc>
            </a:pPr>
            <a:endParaRPr lang="en-US" sz="1600" b="1" dirty="0">
              <a:latin typeface="HelveticaNeueLT Pro 55 Roman" panose="020B0604020202020204" pitchFamily="34" charset="0"/>
              <a:cs typeface="Arial" panose="020B0604020202020204" pitchFamily="34" charset="0"/>
            </a:endParaRPr>
          </a:p>
          <a:p>
            <a:pPr>
              <a:lnSpc>
                <a:spcPct val="90000"/>
              </a:lnSpc>
            </a:pPr>
            <a:r>
              <a:rPr lang="en-US" sz="1600" b="1" dirty="0">
                <a:latin typeface="HelveticaNeueLT Pro 55 Roman" panose="020B0604020202020204" pitchFamily="34" charset="0"/>
                <a:cs typeface="Arial" panose="020B0604020202020204" pitchFamily="34" charset="0"/>
              </a:rPr>
              <a:t>Presenting</a:t>
            </a:r>
          </a:p>
          <a:p>
            <a:pPr>
              <a:lnSpc>
                <a:spcPct val="90000"/>
              </a:lnSpc>
            </a:pPr>
            <a:r>
              <a:rPr lang="en-US" sz="1600" dirty="0">
                <a:latin typeface="HelveticaNeueLT Pro 55 Roman" panose="020B0604020202020204" pitchFamily="34" charset="0"/>
                <a:cs typeface="Arial" panose="020B0604020202020204" pitchFamily="34" charset="0"/>
              </a:rPr>
              <a:t>We recommend presenting all the slides in section one. This includes an explanation of design codes, how they fit in with national planning policy, and the challenges they aim to resolve. From section two, present only the relevant slides for your audience. </a:t>
            </a:r>
          </a:p>
          <a:p>
            <a:pPr>
              <a:lnSpc>
                <a:spcPct val="90000"/>
              </a:lnSpc>
            </a:pPr>
            <a:r>
              <a:rPr lang="en-US" sz="1600" dirty="0">
                <a:latin typeface="HelveticaNeueLT Pro 55 Roman" panose="020B0604020202020204" pitchFamily="34" charset="0"/>
                <a:cs typeface="Arial" panose="020B0604020202020204" pitchFamily="34" charset="0"/>
              </a:rPr>
              <a:t>Each slide presents a reason to develop a design code. The minimal text underneath the title is a summary with keywords. Full text can be found in the notes, which will help you talk through the slides.</a:t>
            </a:r>
            <a:br>
              <a:rPr lang="en-US" b="1" dirty="0">
                <a:latin typeface="+mj-lt"/>
              </a:rPr>
            </a:br>
            <a:br>
              <a:rPr lang="en-US" b="1" dirty="0">
                <a:latin typeface="+mj-lt"/>
              </a:rPr>
            </a:br>
            <a:br>
              <a:rPr lang="en-US" b="1" dirty="0">
                <a:latin typeface="+mj-lt"/>
              </a:rPr>
            </a:br>
            <a:br>
              <a:rPr lang="en-US" b="1" dirty="0">
                <a:latin typeface="+mj-lt"/>
              </a:rPr>
            </a:br>
            <a:endParaRPr lang="en-US" dirty="0"/>
          </a:p>
        </p:txBody>
      </p:sp>
      <p:sp>
        <p:nvSpPr>
          <p:cNvPr id="6" name="Footer Placeholder 5">
            <a:extLst>
              <a:ext uri="{FF2B5EF4-FFF2-40B4-BE49-F238E27FC236}">
                <a16:creationId xmlns:a16="http://schemas.microsoft.com/office/drawing/2014/main" id="{9CB2FEF3-2151-A731-01BD-364A1B2D7670}"/>
              </a:ext>
            </a:extLst>
          </p:cNvPr>
          <p:cNvSpPr>
            <a:spLocks noGrp="1"/>
          </p:cNvSpPr>
          <p:nvPr>
            <p:ph type="ftr" sz="quarter" idx="11"/>
          </p:nvPr>
        </p:nvSpPr>
        <p:spPr/>
        <p:txBody>
          <a:bodyPr/>
          <a:lstStyle/>
          <a:p>
            <a:r>
              <a:rPr lang="en-GB" dirty="0">
                <a:latin typeface="HelveticaNeueLT Pro 55 Roman" panose="020B0604020202020204" pitchFamily="34" charset="0"/>
                <a:cs typeface="Arial" panose="020B0604020202020204" pitchFamily="34" charset="0"/>
              </a:rPr>
              <a:t>What is design code?</a:t>
            </a:r>
          </a:p>
          <a:p>
            <a:endParaRPr lang="en-GB" dirty="0">
              <a:latin typeface="HelveticaNeueLT Pro 55 Roman"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B141CBB1-CB86-A844-68F8-6856EA30EB45}"/>
              </a:ext>
            </a:extLst>
          </p:cNvPr>
          <p:cNvSpPr>
            <a:spLocks noGrp="1"/>
          </p:cNvSpPr>
          <p:nvPr>
            <p:ph type="title"/>
          </p:nvPr>
        </p:nvSpPr>
        <p:spPr>
          <a:xfrm>
            <a:off x="709614" y="709613"/>
            <a:ext cx="10771186" cy="757237"/>
          </a:xfrm>
        </p:spPr>
        <p:txBody>
          <a:bodyPr/>
          <a:lstStyle/>
          <a:p>
            <a:r>
              <a:rPr lang="en-GB" sz="4800" dirty="0">
                <a:latin typeface="HelveticaNeueLT Pro 55 Roman" panose="020B0604020202020204" pitchFamily="34" charset="0"/>
                <a:cs typeface="Arial" panose="020B0604020202020204" pitchFamily="34" charset="0"/>
              </a:rPr>
              <a:t>How to use this presentation pack</a:t>
            </a:r>
          </a:p>
        </p:txBody>
      </p:sp>
    </p:spTree>
    <p:extLst>
      <p:ext uri="{BB962C8B-B14F-4D97-AF65-F5344CB8AC3E}">
        <p14:creationId xmlns:p14="http://schemas.microsoft.com/office/powerpoint/2010/main" val="66569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3B85ED-8CC3-B766-4111-5D44620FA7ED}"/>
              </a:ext>
            </a:extLst>
          </p:cNvPr>
          <p:cNvSpPr>
            <a:spLocks noGrp="1"/>
          </p:cNvSpPr>
          <p:nvPr>
            <p:ph type="sldNum" sz="quarter" idx="12"/>
          </p:nvPr>
        </p:nvSpPr>
        <p:spPr/>
        <p:txBody>
          <a:bodyPr/>
          <a:lstStyle/>
          <a:p>
            <a:fld id="{AF8BC7C4-2EE5-4766-9C46-468AF9ADDA1F}" type="slidenum">
              <a:rPr lang="en-GB" smtClean="0"/>
              <a:pPr/>
              <a:t>6</a:t>
            </a:fld>
            <a:endParaRPr lang="en-GB" dirty="0"/>
          </a:p>
        </p:txBody>
      </p:sp>
      <p:sp>
        <p:nvSpPr>
          <p:cNvPr id="4" name="Title 3">
            <a:extLst>
              <a:ext uri="{FF2B5EF4-FFF2-40B4-BE49-F238E27FC236}">
                <a16:creationId xmlns:a16="http://schemas.microsoft.com/office/drawing/2014/main" id="{C6E2479A-46AB-2A99-B6B2-9F5F6FEDB9E6}"/>
              </a:ext>
            </a:extLst>
          </p:cNvPr>
          <p:cNvSpPr>
            <a:spLocks noGrp="1"/>
          </p:cNvSpPr>
          <p:nvPr>
            <p:ph type="title"/>
          </p:nvPr>
        </p:nvSpPr>
        <p:spPr>
          <a:xfrm>
            <a:off x="709614" y="2000249"/>
            <a:ext cx="5315801" cy="3209925"/>
          </a:xfrm>
        </p:spPr>
        <p:txBody>
          <a:bodyPr/>
          <a:lstStyle/>
          <a:p>
            <a:r>
              <a:rPr lang="en-GB" dirty="0">
                <a:latin typeface="HelveticaNeueLT Pro 55 Roman" panose="020B0604020202020204" pitchFamily="34" charset="0"/>
                <a:cs typeface="Arial" panose="020B0604020202020204" pitchFamily="34" charset="0"/>
              </a:rPr>
              <a:t>Start to present from the next slide</a:t>
            </a:r>
          </a:p>
        </p:txBody>
      </p:sp>
    </p:spTree>
    <p:extLst>
      <p:ext uri="{BB962C8B-B14F-4D97-AF65-F5344CB8AC3E}">
        <p14:creationId xmlns:p14="http://schemas.microsoft.com/office/powerpoint/2010/main" val="1541850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B9E8-1A16-6A44-BB54-EC437C1F17C4}"/>
              </a:ext>
            </a:extLst>
          </p:cNvPr>
          <p:cNvSpPr>
            <a:spLocks noGrp="1"/>
          </p:cNvSpPr>
          <p:nvPr>
            <p:ph type="title"/>
          </p:nvPr>
        </p:nvSpPr>
        <p:spPr/>
        <p:txBody>
          <a:bodyPr/>
          <a:lstStyle/>
          <a:p>
            <a:r>
              <a:rPr lang="en-US" dirty="0">
                <a:latin typeface="HelveticaNeueLT Pro 55 Roman" panose="020B0604020202020204" pitchFamily="34" charset="0"/>
                <a:cs typeface="Arial" panose="020B0604020202020204" pitchFamily="34" charset="0"/>
              </a:rPr>
              <a:t>Why code – reasons, </a:t>
            </a:r>
            <a:br>
              <a:rPr lang="en-US" dirty="0">
                <a:latin typeface="HelveticaNeueLT Pro 55 Roman" panose="020B0604020202020204" pitchFamily="34" charset="0"/>
                <a:cs typeface="Arial" panose="020B0604020202020204" pitchFamily="34" charset="0"/>
              </a:rPr>
            </a:br>
            <a:r>
              <a:rPr lang="en-US" dirty="0">
                <a:latin typeface="HelveticaNeueLT Pro 55 Roman" panose="020B0604020202020204" pitchFamily="34" charset="0"/>
                <a:cs typeface="Arial" panose="020B0604020202020204" pitchFamily="34" charset="0"/>
              </a:rPr>
              <a:t>motivation and impact</a:t>
            </a:r>
          </a:p>
        </p:txBody>
      </p:sp>
      <p:sp>
        <p:nvSpPr>
          <p:cNvPr id="5" name="Slide Number Placeholder 4">
            <a:extLst>
              <a:ext uri="{FF2B5EF4-FFF2-40B4-BE49-F238E27FC236}">
                <a16:creationId xmlns:a16="http://schemas.microsoft.com/office/drawing/2014/main" id="{DE88F941-B18A-BA4E-A6C9-0727F96CCF33}"/>
              </a:ext>
            </a:extLst>
          </p:cNvPr>
          <p:cNvSpPr>
            <a:spLocks noGrp="1"/>
          </p:cNvSpPr>
          <p:nvPr>
            <p:ph type="sldNum" sz="quarter" idx="12"/>
          </p:nvPr>
        </p:nvSpPr>
        <p:spPr/>
        <p:txBody>
          <a:bodyPr/>
          <a:lstStyle/>
          <a:p>
            <a:fld id="{AF8BC7C4-2EE5-4766-9C46-468AF9ADDA1F}" type="slidenum">
              <a:rPr lang="en-GB" smtClean="0">
                <a:latin typeface="HelveticaNeueLT Pro 55 Roman" panose="020B0604020202020204" pitchFamily="34" charset="0"/>
                <a:cs typeface="Arial" panose="020B0604020202020204" pitchFamily="34" charset="0"/>
              </a:rPr>
              <a:pPr/>
              <a:t>7</a:t>
            </a:fld>
            <a:endParaRPr lang="en-GB" dirty="0">
              <a:latin typeface="HelveticaNeueLT Pro 55 Roman" panose="020B0604020202020204" pitchFamily="34" charset="0"/>
              <a:cs typeface="Arial" panose="020B0604020202020204" pitchFamily="34" charset="0"/>
            </a:endParaRPr>
          </a:p>
        </p:txBody>
      </p:sp>
      <p:pic>
        <p:nvPicPr>
          <p:cNvPr id="7" name="Picture 6" descr="Logo&#10;&#10;Description automatically generated with medium confidence">
            <a:extLst>
              <a:ext uri="{FF2B5EF4-FFF2-40B4-BE49-F238E27FC236}">
                <a16:creationId xmlns:a16="http://schemas.microsoft.com/office/drawing/2014/main" id="{B8A318B7-7391-0866-5522-530DF7426D6D}"/>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11125992" y="0"/>
            <a:ext cx="709613" cy="709613"/>
          </a:xfrm>
          <a:prstGeom prst="rect">
            <a:avLst/>
          </a:prstGeom>
        </p:spPr>
      </p:pic>
      <p:sp>
        <p:nvSpPr>
          <p:cNvPr id="9" name="Rectangle 8">
            <a:extLst>
              <a:ext uri="{FF2B5EF4-FFF2-40B4-BE49-F238E27FC236}">
                <a16:creationId xmlns:a16="http://schemas.microsoft.com/office/drawing/2014/main" id="{106E64A6-156A-52CD-F8FB-F305E485F720}"/>
              </a:ext>
            </a:extLst>
          </p:cNvPr>
          <p:cNvSpPr/>
          <p:nvPr/>
        </p:nvSpPr>
        <p:spPr>
          <a:xfrm>
            <a:off x="0" y="6146800"/>
            <a:ext cx="1913021" cy="711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NeueLT Pro 55 Roman" panose="020B0604020202020204" pitchFamily="34" charset="77"/>
            </a:endParaRPr>
          </a:p>
        </p:txBody>
      </p:sp>
      <p:sp>
        <p:nvSpPr>
          <p:cNvPr id="10" name="TextBox 9">
            <a:extLst>
              <a:ext uri="{FF2B5EF4-FFF2-40B4-BE49-F238E27FC236}">
                <a16:creationId xmlns:a16="http://schemas.microsoft.com/office/drawing/2014/main" id="{96D83D79-C735-94DA-8520-497915D8450F}"/>
              </a:ext>
            </a:extLst>
          </p:cNvPr>
          <p:cNvSpPr txBox="1"/>
          <p:nvPr/>
        </p:nvSpPr>
        <p:spPr>
          <a:xfrm>
            <a:off x="709613" y="6109222"/>
            <a:ext cx="1825624" cy="458074"/>
          </a:xfrm>
          <a:prstGeom prst="rect">
            <a:avLst/>
          </a:prstGeom>
          <a:noFill/>
        </p:spPr>
        <p:txBody>
          <a:bodyPr wrap="square" lIns="0" tIns="0" rIns="0" bIns="0" rtlCol="0">
            <a:spAutoFit/>
          </a:bodyPr>
          <a:lstStyle/>
          <a:p>
            <a:pPr algn="l">
              <a:lnSpc>
                <a:spcPct val="120000"/>
              </a:lnSpc>
            </a:pPr>
            <a:r>
              <a:rPr lang="en-US" sz="1300" dirty="0">
                <a:solidFill>
                  <a:schemeClr val="bg1"/>
                </a:solidFill>
                <a:latin typeface="HelveticaNeueLT Pro 55 Roman" panose="020B0604020202020204" pitchFamily="34" charset="0"/>
                <a:cs typeface="Arial" panose="020B0604020202020204" pitchFamily="34" charset="0"/>
              </a:rPr>
              <a:t>Presented by:</a:t>
            </a:r>
            <a:br>
              <a:rPr lang="en-US" sz="1300" dirty="0">
                <a:solidFill>
                  <a:schemeClr val="bg1"/>
                </a:solidFill>
                <a:latin typeface="HelveticaNeueLT Pro 55 Roman" panose="020B0604020202020204" pitchFamily="34" charset="0"/>
                <a:cs typeface="Arial" panose="020B0604020202020204" pitchFamily="34" charset="0"/>
              </a:rPr>
            </a:br>
            <a:r>
              <a:rPr lang="en-US" sz="1300" dirty="0">
                <a:solidFill>
                  <a:schemeClr val="bg1"/>
                </a:solidFill>
                <a:latin typeface="HelveticaNeueLT Pro 55 Roman" panose="020B0604020202020204" pitchFamily="34" charset="0"/>
                <a:cs typeface="Arial" panose="020B0604020202020204" pitchFamily="34" charset="0"/>
              </a:rPr>
              <a:t>Forename Surname</a:t>
            </a:r>
          </a:p>
        </p:txBody>
      </p:sp>
    </p:spTree>
    <p:extLst>
      <p:ext uri="{BB962C8B-B14F-4D97-AF65-F5344CB8AC3E}">
        <p14:creationId xmlns:p14="http://schemas.microsoft.com/office/powerpoint/2010/main" val="286178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3B85ED-8CC3-B766-4111-5D44620FA7ED}"/>
              </a:ext>
            </a:extLst>
          </p:cNvPr>
          <p:cNvSpPr>
            <a:spLocks noGrp="1"/>
          </p:cNvSpPr>
          <p:nvPr>
            <p:ph type="sldNum" sz="quarter" idx="12"/>
          </p:nvPr>
        </p:nvSpPr>
        <p:spPr/>
        <p:txBody>
          <a:bodyPr/>
          <a:lstStyle/>
          <a:p>
            <a:fld id="{AF8BC7C4-2EE5-4766-9C46-468AF9ADDA1F}" type="slidenum">
              <a:rPr lang="en-GB" smtClean="0"/>
              <a:pPr/>
              <a:t>8</a:t>
            </a:fld>
            <a:endParaRPr lang="en-GB" dirty="0"/>
          </a:p>
        </p:txBody>
      </p:sp>
      <p:sp>
        <p:nvSpPr>
          <p:cNvPr id="4" name="Title 3">
            <a:extLst>
              <a:ext uri="{FF2B5EF4-FFF2-40B4-BE49-F238E27FC236}">
                <a16:creationId xmlns:a16="http://schemas.microsoft.com/office/drawing/2014/main" id="{C6E2479A-46AB-2A99-B6B2-9F5F6FEDB9E6}"/>
              </a:ext>
            </a:extLst>
          </p:cNvPr>
          <p:cNvSpPr>
            <a:spLocks noGrp="1"/>
          </p:cNvSpPr>
          <p:nvPr>
            <p:ph type="title"/>
          </p:nvPr>
        </p:nvSpPr>
        <p:spPr>
          <a:xfrm>
            <a:off x="709614" y="2000249"/>
            <a:ext cx="7539036" cy="3209925"/>
          </a:xfrm>
        </p:spPr>
        <p:txBody>
          <a:bodyPr/>
          <a:lstStyle/>
          <a:p>
            <a:r>
              <a:rPr lang="en-GB" dirty="0">
                <a:latin typeface="HelveticaNeueLT Pro 55 Roman" panose="020B0604020202020204" pitchFamily="34" charset="0"/>
                <a:cs typeface="Arial" panose="020B0604020202020204" pitchFamily="34" charset="0"/>
              </a:rPr>
              <a:t>What is a design code?</a:t>
            </a:r>
          </a:p>
        </p:txBody>
      </p:sp>
      <p:pic>
        <p:nvPicPr>
          <p:cNvPr id="3" name="Picture 2" descr="A picture containing logo&#10;&#10;Description automatically generated">
            <a:extLst>
              <a:ext uri="{FF2B5EF4-FFF2-40B4-BE49-F238E27FC236}">
                <a16:creationId xmlns:a16="http://schemas.microsoft.com/office/drawing/2014/main" id="{4325D1EC-00B1-A496-D04E-2D20CCEB97D1}"/>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11125991" y="0"/>
            <a:ext cx="709613" cy="709613"/>
          </a:xfrm>
          <a:prstGeom prst="rect">
            <a:avLst/>
          </a:prstGeom>
        </p:spPr>
      </p:pic>
    </p:spTree>
    <p:extLst>
      <p:ext uri="{BB962C8B-B14F-4D97-AF65-F5344CB8AC3E}">
        <p14:creationId xmlns:p14="http://schemas.microsoft.com/office/powerpoint/2010/main" val="3588005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D5685CC1-F29A-CAD1-FCFD-96B1432F1BDE}"/>
              </a:ext>
            </a:extLst>
          </p:cNvPr>
          <p:cNvSpPr>
            <a:spLocks noGrp="1"/>
          </p:cNvSpPr>
          <p:nvPr>
            <p:ph type="sldNum" sz="quarter" idx="12"/>
          </p:nvPr>
        </p:nvSpPr>
        <p:spPr>
          <a:xfrm>
            <a:off x="9834562" y="6356350"/>
            <a:ext cx="1646237" cy="144000"/>
          </a:xfrm>
        </p:spPr>
        <p:txBody>
          <a:bodyPr/>
          <a:lstStyle/>
          <a:p>
            <a:pPr>
              <a:spcAft>
                <a:spcPts val="600"/>
              </a:spcAft>
            </a:pPr>
            <a:fld id="{AF8BC7C4-2EE5-4766-9C46-468AF9ADDA1F}" type="slidenum">
              <a:rPr lang="en-GB" smtClean="0">
                <a:latin typeface="HelveticaNeueLT Pro 55 Roman" panose="020B0604020202020204" pitchFamily="34" charset="0"/>
                <a:cs typeface="Arial" panose="020B0604020202020204" pitchFamily="34" charset="0"/>
              </a:rPr>
              <a:pPr>
                <a:spcAft>
                  <a:spcPts val="600"/>
                </a:spcAft>
              </a:pPr>
              <a:t>9</a:t>
            </a:fld>
            <a:endParaRPr lang="en-GB" dirty="0">
              <a:latin typeface="HelveticaNeueLT Pro 55 Roman" panose="020B0604020202020204" pitchFamily="34" charset="0"/>
              <a:cs typeface="Arial" panose="020B0604020202020204" pitchFamily="34" charset="0"/>
            </a:endParaRPr>
          </a:p>
        </p:txBody>
      </p:sp>
      <p:sp>
        <p:nvSpPr>
          <p:cNvPr id="16" name="Footer Placeholder 2">
            <a:extLst>
              <a:ext uri="{FF2B5EF4-FFF2-40B4-BE49-F238E27FC236}">
                <a16:creationId xmlns:a16="http://schemas.microsoft.com/office/drawing/2014/main" id="{79A4E286-A0EA-88D8-2FB2-F6CCC2170F22}"/>
              </a:ext>
            </a:extLst>
          </p:cNvPr>
          <p:cNvSpPr>
            <a:spLocks noGrp="1"/>
          </p:cNvSpPr>
          <p:nvPr>
            <p:ph type="ftr" sz="quarter" idx="11"/>
          </p:nvPr>
        </p:nvSpPr>
        <p:spPr>
          <a:xfrm>
            <a:off x="2535237" y="6404991"/>
            <a:ext cx="3470275" cy="144000"/>
          </a:xfrm>
        </p:spPr>
        <p:txBody>
          <a:bodyPr/>
          <a:lstStyle/>
          <a:p>
            <a:pPr>
              <a:tabLst>
                <a:tab pos="1820863" algn="l"/>
              </a:tabLst>
            </a:pPr>
            <a:r>
              <a:rPr lang="en-GB" dirty="0">
                <a:latin typeface="HelveticaNeueLT Pro 55 Roman" panose="020B0604020202020204" pitchFamily="34" charset="0"/>
                <a:cs typeface="Arial" panose="020B0604020202020204" pitchFamily="34" charset="0"/>
              </a:rPr>
              <a:t>What is design code?</a:t>
            </a:r>
          </a:p>
          <a:p>
            <a:pPr>
              <a:tabLst>
                <a:tab pos="1820863" algn="l"/>
              </a:tabLst>
            </a:pPr>
            <a:endParaRPr lang="en-GB" dirty="0">
              <a:latin typeface="HelveticaNeueLT Pro 55 Roman" panose="020B0604020202020204" pitchFamily="34" charset="0"/>
              <a:cs typeface="Arial" panose="020B0604020202020204" pitchFamily="34" charset="0"/>
            </a:endParaRPr>
          </a:p>
        </p:txBody>
      </p:sp>
      <p:pic>
        <p:nvPicPr>
          <p:cNvPr id="9" name="Picture Placeholder 8" descr="A close-up of a map&#10;&#10;Description automatically generated with low confidence">
            <a:extLst>
              <a:ext uri="{FF2B5EF4-FFF2-40B4-BE49-F238E27FC236}">
                <a16:creationId xmlns:a16="http://schemas.microsoft.com/office/drawing/2014/main" id="{C497150F-525C-1682-8C35-56FFDD2EA26F}"/>
              </a:ext>
            </a:extLst>
          </p:cNvPr>
          <p:cNvPicPr>
            <a:picLocks noGrp="1" noChangeAspect="1"/>
          </p:cNvPicPr>
          <p:nvPr>
            <p:ph sz="quarter" idx="4"/>
          </p:nvPr>
        </p:nvPicPr>
        <p:blipFill rotWithShape="1">
          <a:blip r:embed="rId3" cstate="screen">
            <a:extLst>
              <a:ext uri="{28A0092B-C50C-407E-A947-70E740481C1C}">
                <a14:useLocalDpi xmlns:a14="http://schemas.microsoft.com/office/drawing/2010/main"/>
              </a:ext>
            </a:extLst>
          </a:blip>
          <a:srcRect l="-628"/>
          <a:stretch/>
        </p:blipFill>
        <p:spPr>
          <a:xfrm>
            <a:off x="6157911" y="1771650"/>
            <a:ext cx="4738408" cy="4376737"/>
          </a:xfrm>
          <a:prstGeom prst="rect">
            <a:avLst/>
          </a:prstGeom>
          <a:noFill/>
        </p:spPr>
      </p:pic>
      <p:sp>
        <p:nvSpPr>
          <p:cNvPr id="5" name="Title 7">
            <a:extLst>
              <a:ext uri="{FF2B5EF4-FFF2-40B4-BE49-F238E27FC236}">
                <a16:creationId xmlns:a16="http://schemas.microsoft.com/office/drawing/2014/main" id="{62A3949E-A50D-35D1-67DC-AA64E6ED84E1}"/>
              </a:ext>
            </a:extLst>
          </p:cNvPr>
          <p:cNvSpPr txBox="1">
            <a:spLocks/>
          </p:cNvSpPr>
          <p:nvPr/>
        </p:nvSpPr>
        <p:spPr>
          <a:xfrm>
            <a:off x="719543" y="862012"/>
            <a:ext cx="4738407" cy="5133975"/>
          </a:xfrm>
          <a:prstGeom prst="rect">
            <a:avLst/>
          </a:prstGeom>
        </p:spPr>
        <p:txBody>
          <a:bodyPr vert="horz" lIns="0" tIns="0" rIns="0" bIns="0" rtlCol="0" anchorCtr="0">
            <a:normAutofit/>
          </a:bodyPr>
          <a:lstStyle>
            <a:lvl1pPr algn="l" defTabSz="914400" rtl="0" eaLnBrk="1" latinLnBrk="0" hangingPunct="1">
              <a:lnSpc>
                <a:spcPct val="90000"/>
              </a:lnSpc>
              <a:spcBef>
                <a:spcPct val="0"/>
              </a:spcBef>
              <a:buNone/>
              <a:defRPr sz="5000" b="0" i="0" kern="1200">
                <a:solidFill>
                  <a:schemeClr val="accent1"/>
                </a:solidFill>
                <a:latin typeface="+mj-lt"/>
                <a:ea typeface="+mj-ea"/>
                <a:cs typeface="+mj-cs"/>
              </a:defRPr>
            </a:lvl1pPr>
          </a:lstStyle>
          <a:p>
            <a:pPr>
              <a:lnSpc>
                <a:spcPct val="120000"/>
              </a:lnSpc>
              <a:spcBef>
                <a:spcPts val="1000"/>
              </a:spcBef>
            </a:pPr>
            <a:r>
              <a:rPr lang="en-GB" sz="1600" dirty="0">
                <a:solidFill>
                  <a:schemeClr val="tx1"/>
                </a:solidFill>
                <a:latin typeface="HelveticaNeueLT Pro 55 Roman" panose="020B0604020202020204" pitchFamily="34" charset="0"/>
                <a:ea typeface="+mn-ea"/>
                <a:cs typeface="Arial" panose="020B0604020202020204" pitchFamily="34" charset="0"/>
              </a:rPr>
              <a:t>According to the NMDC, “a design code is a set of simple, concise, illustrated design requirements that are visual and numerical wherever possible to provide specific, detailed parameters for the physical development of a site or area”.</a:t>
            </a:r>
          </a:p>
          <a:p>
            <a:pPr>
              <a:lnSpc>
                <a:spcPct val="120000"/>
              </a:lnSpc>
              <a:spcBef>
                <a:spcPts val="1000"/>
              </a:spcBef>
            </a:pPr>
            <a:r>
              <a:rPr lang="en-GB" sz="1600" dirty="0">
                <a:solidFill>
                  <a:schemeClr val="tx1"/>
                </a:solidFill>
                <a:latin typeface="HelveticaNeueLT Pro 55 Roman" panose="020B0604020202020204" pitchFamily="34" charset="0"/>
                <a:ea typeface="+mn-ea"/>
                <a:cs typeface="Arial" panose="020B0604020202020204" pitchFamily="34" charset="0"/>
              </a:rPr>
              <a:t>It uses simple and concise design requirements (including ‘must-haves’) to build upon an existing local vision developed with the community or help establish one. </a:t>
            </a:r>
            <a:br>
              <a:rPr lang="en-GB" sz="1600" dirty="0">
                <a:solidFill>
                  <a:schemeClr val="tx1"/>
                </a:solidFill>
                <a:latin typeface="HelveticaNeueLT Pro 55 Roman" panose="020B0604020202020204" pitchFamily="34" charset="0"/>
                <a:ea typeface="+mn-ea"/>
                <a:cs typeface="Arial" panose="020B0604020202020204" pitchFamily="34" charset="0"/>
              </a:rPr>
            </a:br>
            <a:br>
              <a:rPr lang="en-GB" sz="1600" dirty="0">
                <a:solidFill>
                  <a:schemeClr val="tx1"/>
                </a:solidFill>
                <a:latin typeface="HelveticaNeueLT Pro 55 Roman" panose="020B0604020202020204" pitchFamily="34" charset="0"/>
                <a:ea typeface="+mn-ea"/>
                <a:cs typeface="Arial" panose="020B0604020202020204" pitchFamily="34" charset="0"/>
              </a:rPr>
            </a:br>
            <a:r>
              <a:rPr lang="en-GB" sz="1600" dirty="0">
                <a:solidFill>
                  <a:schemeClr val="tx1"/>
                </a:solidFill>
                <a:latin typeface="HelveticaNeueLT Pro 55 Roman" panose="020B0604020202020204" pitchFamily="34" charset="0"/>
                <a:ea typeface="+mn-ea"/>
                <a:cs typeface="Arial" panose="020B0604020202020204" pitchFamily="34" charset="0"/>
              </a:rPr>
              <a:t>It can be prepared at different spatial scales: </a:t>
            </a:r>
          </a:p>
          <a:p>
            <a:pPr marL="742950" lvl="1" indent="-285750">
              <a:lnSpc>
                <a:spcPct val="120000"/>
              </a:lnSpc>
              <a:spcBef>
                <a:spcPts val="1000"/>
              </a:spcBef>
              <a:buFont typeface="Arial" panose="020B0604020202020204" pitchFamily="34" charset="0"/>
              <a:buChar char="•"/>
            </a:pPr>
            <a:r>
              <a:rPr lang="en-GB" sz="1600" dirty="0">
                <a:solidFill>
                  <a:schemeClr val="tx1"/>
                </a:solidFill>
                <a:latin typeface="HelveticaNeueLT Pro 55 Roman" panose="020B0604020202020204" pitchFamily="34" charset="0"/>
                <a:cs typeface="Arial" panose="020B0604020202020204" pitchFamily="34" charset="0"/>
              </a:rPr>
              <a:t>Authority or district-wide</a:t>
            </a:r>
          </a:p>
          <a:p>
            <a:pPr marL="742950" lvl="1" indent="-285750">
              <a:lnSpc>
                <a:spcPct val="120000"/>
              </a:lnSpc>
              <a:spcBef>
                <a:spcPts val="1000"/>
              </a:spcBef>
              <a:buFont typeface="Arial" panose="020B0604020202020204" pitchFamily="34" charset="0"/>
              <a:buChar char="•"/>
            </a:pPr>
            <a:r>
              <a:rPr lang="en-GB" sz="1600" dirty="0">
                <a:solidFill>
                  <a:schemeClr val="tx1"/>
                </a:solidFill>
                <a:latin typeface="HelveticaNeueLT Pro 55 Roman" panose="020B0604020202020204" pitchFamily="34" charset="0"/>
                <a:cs typeface="Arial" panose="020B0604020202020204" pitchFamily="34" charset="0"/>
              </a:rPr>
              <a:t>Area-specific (town centre, neighbourhood plan area)</a:t>
            </a:r>
          </a:p>
          <a:p>
            <a:pPr marL="742950" lvl="1" indent="-285750">
              <a:lnSpc>
                <a:spcPct val="120000"/>
              </a:lnSpc>
              <a:spcBef>
                <a:spcPts val="1000"/>
              </a:spcBef>
              <a:buFont typeface="Arial" panose="020B0604020202020204" pitchFamily="34" charset="0"/>
              <a:buChar char="•"/>
            </a:pPr>
            <a:r>
              <a:rPr lang="en-GB" sz="1600" dirty="0">
                <a:solidFill>
                  <a:schemeClr val="tx1"/>
                </a:solidFill>
                <a:latin typeface="HelveticaNeueLT Pro 55 Roman" panose="020B0604020202020204" pitchFamily="34" charset="0"/>
                <a:cs typeface="Arial" panose="020B0604020202020204" pitchFamily="34" charset="0"/>
              </a:rPr>
              <a:t>Site specific (Masterplan)</a:t>
            </a:r>
          </a:p>
          <a:p>
            <a:pPr>
              <a:lnSpc>
                <a:spcPct val="120000"/>
              </a:lnSpc>
              <a:spcBef>
                <a:spcPts val="1000"/>
              </a:spcBef>
            </a:pPr>
            <a:endParaRPr lang="en-GB" sz="1600" dirty="0">
              <a:solidFill>
                <a:schemeClr val="tx1"/>
              </a:solidFill>
              <a:latin typeface="HelveticaNeueLT Pro 55 Roman" panose="020B0604020202020204" pitchFamily="34" charset="77"/>
              <a:ea typeface="+mn-ea"/>
              <a:cs typeface="+mn-cs"/>
            </a:endParaRPr>
          </a:p>
        </p:txBody>
      </p:sp>
      <p:sp>
        <p:nvSpPr>
          <p:cNvPr id="8" name="TextBox 7">
            <a:extLst>
              <a:ext uri="{FF2B5EF4-FFF2-40B4-BE49-F238E27FC236}">
                <a16:creationId xmlns:a16="http://schemas.microsoft.com/office/drawing/2014/main" id="{F29056FE-8B1A-F7E2-17E0-84EBF7909F14}"/>
              </a:ext>
            </a:extLst>
          </p:cNvPr>
          <p:cNvSpPr txBox="1"/>
          <p:nvPr/>
        </p:nvSpPr>
        <p:spPr>
          <a:xfrm>
            <a:off x="6157911" y="807687"/>
            <a:ext cx="4576763" cy="756000"/>
          </a:xfrm>
          <a:prstGeom prst="rect">
            <a:avLst/>
          </a:prstGeom>
        </p:spPr>
        <p:txBody>
          <a:bodyPr vert="horz" lIns="0" tIns="0" rIns="0" bIns="0" rtlCol="0" anchor="b">
            <a:normAutofit/>
          </a:bodyPr>
          <a:lstStyle/>
          <a:p>
            <a:pPr>
              <a:lnSpc>
                <a:spcPct val="120000"/>
              </a:lnSpc>
              <a:spcBef>
                <a:spcPts val="1000"/>
              </a:spcBef>
            </a:pPr>
            <a:r>
              <a:rPr lang="en-GB" sz="1300" b="1" i="0" kern="1200" dirty="0">
                <a:latin typeface="HelveticaNeueLT Pro 55 Roman" panose="020B0604020202020204" pitchFamily="34" charset="0"/>
                <a:cs typeface="Arial" panose="020B0604020202020204" pitchFamily="34" charset="0"/>
              </a:rPr>
              <a:t>The Levelling Up and Regeneration Bill (LURB) seeks to require every planning authority to produce a design code for its area.</a:t>
            </a:r>
            <a:endParaRPr lang="en-GB" sz="1300" b="1" i="0" kern="1200" dirty="0">
              <a:solidFill>
                <a:schemeClr val="tx2"/>
              </a:solidFill>
              <a:latin typeface="HelveticaNeueLT Pro 55 Roman"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195B27D-7598-E892-EC0D-F41411E17495}"/>
              </a:ext>
            </a:extLst>
          </p:cNvPr>
          <p:cNvSpPr txBox="1"/>
          <p:nvPr/>
        </p:nvSpPr>
        <p:spPr>
          <a:xfrm>
            <a:off x="6096000" y="6320627"/>
            <a:ext cx="4800319" cy="215444"/>
          </a:xfrm>
          <a:prstGeom prst="rect">
            <a:avLst/>
          </a:prstGeom>
          <a:noFill/>
        </p:spPr>
        <p:txBody>
          <a:bodyPr wrap="square">
            <a:spAutoFit/>
          </a:bodyPr>
          <a:lstStyle/>
          <a:p>
            <a:r>
              <a:rPr lang="en-GB" sz="800" dirty="0">
                <a:latin typeface="HelveticaNeueLT Pro 55 Roman" panose="020B0604020202020204" pitchFamily="34" charset="0"/>
                <a:cs typeface="Arial" panose="020B0604020202020204" pitchFamily="34" charset="0"/>
              </a:rPr>
              <a:t>Image: National Model Design Code</a:t>
            </a:r>
            <a:endParaRPr lang="en-GB" sz="800" dirty="0"/>
          </a:p>
        </p:txBody>
      </p:sp>
    </p:spTree>
    <p:extLst>
      <p:ext uri="{BB962C8B-B14F-4D97-AF65-F5344CB8AC3E}">
        <p14:creationId xmlns:p14="http://schemas.microsoft.com/office/powerpoint/2010/main" val="4256887056"/>
      </p:ext>
    </p:extLst>
  </p:cSld>
  <p:clrMapOvr>
    <a:masterClrMapping/>
  </p:clrMapOvr>
</p:sld>
</file>

<file path=ppt/theme/theme1.xml><?xml version="1.0" encoding="utf-8"?>
<a:theme xmlns:a="http://schemas.openxmlformats.org/drawingml/2006/main" name="Office Theme">
  <a:themeElements>
    <a:clrScheme name="DC-colours">
      <a:dk1>
        <a:srgbClr val="7B0D2F"/>
      </a:dk1>
      <a:lt1>
        <a:srgbClr val="FFFFFF"/>
      </a:lt1>
      <a:dk2>
        <a:srgbClr val="1D1D1B"/>
      </a:dk2>
      <a:lt2>
        <a:srgbClr val="F3F3F3"/>
      </a:lt2>
      <a:accent1>
        <a:srgbClr val="E20512"/>
      </a:accent1>
      <a:accent2>
        <a:srgbClr val="F8C9C7"/>
      </a:accent2>
      <a:accent3>
        <a:srgbClr val="EF7F8D"/>
      </a:accent3>
      <a:accent4>
        <a:srgbClr val="B61032"/>
      </a:accent4>
      <a:accent5>
        <a:srgbClr val="7B0D2F"/>
      </a:accent5>
      <a:accent6>
        <a:srgbClr val="B2B2B2"/>
      </a:accent6>
      <a:hlink>
        <a:srgbClr val="7B0D2F"/>
      </a:hlink>
      <a:folHlink>
        <a:srgbClr val="B61032"/>
      </a:folHlink>
    </a:clrScheme>
    <a:fontScheme name="DC-helveticaFont">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ct val="120000"/>
          </a:lnSpc>
          <a:defRPr sz="1300" dirty="0" err="1" smtClean="0"/>
        </a:defPPr>
      </a:lstStyle>
    </a:txDef>
  </a:objectDefaults>
  <a:extraClrSchemeLst/>
  <a:custClrLst>
    <a:custClr name="BLANK">
      <a:srgbClr val="FFFFFF"/>
    </a:custClr>
    <a:custClr name="Black 40%">
      <a:srgbClr val="B4B3B3"/>
    </a:custClr>
    <a:custClr name="BLANK">
      <a:srgbClr val="FFFFFF"/>
    </a:custClr>
    <a:custClr name="Navy 40%">
      <a:srgbClr val="B6B7C3"/>
    </a:custClr>
    <a:custClr name="Cyan">
      <a:srgbClr val="00B6ED"/>
    </a:custClr>
    <a:custClr name="Green">
      <a:srgbClr val="C1D10F"/>
    </a:custClr>
    <a:custClr name="Purple">
      <a:srgbClr val="6D2160"/>
    </a:custClr>
    <a:custClr name="Coral">
      <a:srgbClr val="E94B58"/>
    </a:custClr>
    <a:custClr name="Teal">
      <a:srgbClr val="00987C"/>
    </a:custClr>
    <a:custClr name="Orange">
      <a:srgbClr val="EC6428"/>
    </a:custClr>
    <a:custClr name="BLANK">
      <a:srgbClr val="FFFFFF"/>
    </a:custClr>
    <a:custClr name="Black 30%">
      <a:srgbClr val="C7C7C7"/>
    </a:custClr>
    <a:custClr name="BLANK">
      <a:srgbClr val="FFFFFF"/>
    </a:custClr>
    <a:custClr name="Navy 30%">
      <a:srgbClr val="C8C9D2"/>
    </a:custClr>
    <a:custClr name="Yellow">
      <a:srgbClr val="FFCD00"/>
    </a:custClr>
    <a:custClr name="Blue">
      <a:srgbClr val="006FB7"/>
    </a:custClr>
    <a:custClr name="Red">
      <a:srgbClr val="BF1C1D"/>
    </a:custClr>
    <a:custClr name="BLANK">
      <a:srgbClr val="FFFFFF"/>
    </a:custClr>
    <a:custClr name="BLANK">
      <a:srgbClr val="FFFFFF"/>
    </a:custClr>
    <a:custClr name="BLANK">
      <a:srgbClr val="FFFFFF"/>
    </a:custClr>
    <a:custClr name="BLANK">
      <a:srgbClr val="FFFFFF"/>
    </a:custClr>
    <a:custClr name="Black 20%">
      <a:srgbClr val="DBDBDA"/>
    </a:custClr>
    <a:custClr name="BLANK">
      <a:srgbClr val="FFFFFF"/>
    </a:custClr>
    <a:custClr name="Navy 20%">
      <a:srgbClr val="DADBE1"/>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Navy 10%">
      <a:srgbClr val="EDEDF0"/>
    </a:custClr>
  </a:custClrLst>
  <a:extLst>
    <a:ext uri="{05A4C25C-085E-4340-85A3-A5531E510DB2}">
      <thm15:themeFamily xmlns:thm15="http://schemas.microsoft.com/office/thememl/2012/main" name="DC-PP-template-helvetica-v1" id="{A568ECF5-118F-DA47-91D9-57B2E7C7ECBC}" vid="{27A46ECB-3745-C74F-83CF-D5E5BB0A6F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237266055A7C419C782A422CB32F48" ma:contentTypeVersion="15" ma:contentTypeDescription="Create a new document." ma:contentTypeScope="" ma:versionID="5d1b2317a5bd87ff709361427f7be8d6">
  <xsd:schema xmlns:xsd="http://www.w3.org/2001/XMLSchema" xmlns:xs="http://www.w3.org/2001/XMLSchema" xmlns:p="http://schemas.microsoft.com/office/2006/metadata/properties" xmlns:ns2="c0914968-c9ee-4520-8f5e-96bc0e8a34d5" xmlns:ns3="e7e2de9e-f3d9-47af-9da1-833bc298cdd5" targetNamespace="http://schemas.microsoft.com/office/2006/metadata/properties" ma:root="true" ma:fieldsID="8cc807eef663674ebf8fa37e519285bf" ns2:_="" ns3:_="">
    <xsd:import namespace="c0914968-c9ee-4520-8f5e-96bc0e8a34d5"/>
    <xsd:import namespace="e7e2de9e-f3d9-47af-9da1-833bc298cd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14968-c9ee-4520-8f5e-96bc0e8a3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0416b6d-755d-403e-96bc-607e74d841d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e2de9e-f3d9-47af-9da1-833bc298cd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bb6eeac-b2c7-4357-a1e2-39d86889730c}" ma:internalName="TaxCatchAll" ma:showField="CatchAllData" ma:web="e7e2de9e-f3d9-47af-9da1-833bc298cd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914968-c9ee-4520-8f5e-96bc0e8a34d5">
      <Terms xmlns="http://schemas.microsoft.com/office/infopath/2007/PartnerControls"/>
    </lcf76f155ced4ddcb4097134ff3c332f>
    <TaxCatchAll xmlns="e7e2de9e-f3d9-47af-9da1-833bc298cdd5" xsi:nil="true"/>
  </documentManagement>
</p:properties>
</file>

<file path=customXml/itemProps1.xml><?xml version="1.0" encoding="utf-8"?>
<ds:datastoreItem xmlns:ds="http://schemas.openxmlformats.org/officeDocument/2006/customXml" ds:itemID="{81B9F17B-3E79-447D-8090-EF8ED39B7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14968-c9ee-4520-8f5e-96bc0e8a34d5"/>
    <ds:schemaRef ds:uri="e7e2de9e-f3d9-47af-9da1-833bc298c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341A64-1819-4C6A-9387-59E1BDB9467F}">
  <ds:schemaRefs>
    <ds:schemaRef ds:uri="http://schemas.microsoft.com/sharepoint/v3/contenttype/forms"/>
  </ds:schemaRefs>
</ds:datastoreItem>
</file>

<file path=customXml/itemProps3.xml><?xml version="1.0" encoding="utf-8"?>
<ds:datastoreItem xmlns:ds="http://schemas.openxmlformats.org/officeDocument/2006/customXml" ds:itemID="{4A6EB999-A9A2-431A-88D5-678A7EC58D56}">
  <ds:schemaRefs>
    <ds:schemaRef ds:uri="http://schemas.microsoft.com/office/2006/documentManagement/types"/>
    <ds:schemaRef ds:uri="e7e2de9e-f3d9-47af-9da1-833bc298cdd5"/>
    <ds:schemaRef ds:uri="http://purl.org/dc/dcmitype/"/>
    <ds:schemaRef ds:uri="http://schemas.microsoft.com/office/2006/metadata/properties"/>
    <ds:schemaRef ds:uri="c0914968-c9ee-4520-8f5e-96bc0e8a34d5"/>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613</TotalTime>
  <Words>6575</Words>
  <Application>Microsoft Office PowerPoint</Application>
  <PresentationFormat>Widescreen</PresentationFormat>
  <Paragraphs>525</Paragraphs>
  <Slides>38</Slides>
  <Notes>29</Notes>
  <HiddenSlides>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HelveticaNeueLT Pro 55 Roman</vt:lpstr>
      <vt:lpstr>HelveticaNeueLT Pro 65 Md</vt:lpstr>
      <vt:lpstr>Arial</vt:lpstr>
      <vt:lpstr>Office Theme</vt:lpstr>
      <vt:lpstr>Why code – reasons,  motivation and impact</vt:lpstr>
      <vt:lpstr>Information for presenters</vt:lpstr>
      <vt:lpstr>The purpose of this presentation pack</vt:lpstr>
      <vt:lpstr>PowerPoint Presentation</vt:lpstr>
      <vt:lpstr>How to use this presentation pack</vt:lpstr>
      <vt:lpstr>Start to present from the next slide</vt:lpstr>
      <vt:lpstr>Why code – reasons,  motivation and impact</vt:lpstr>
      <vt:lpstr>What is a design code?</vt:lpstr>
      <vt:lpstr>PowerPoint Presentation</vt:lpstr>
      <vt:lpstr>PowerPoint Presentation</vt:lpstr>
      <vt:lpstr>PowerPoint Presentation</vt:lpstr>
      <vt:lpstr>PowerPoint Presentation</vt:lpstr>
      <vt:lpstr>PowerPoint Presentation</vt:lpstr>
      <vt:lpstr>PowerPoint Presentation</vt:lpstr>
      <vt:lpstr>Why should we develop  a local design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you benefit from a design code?</vt:lpstr>
      <vt:lpstr>Coding streamlines  the application process</vt:lpstr>
      <vt:lpstr>PowerPoint Presentation</vt:lpstr>
      <vt:lpstr>PowerPoint Presentation</vt:lpstr>
      <vt:lpstr>PowerPoint Presentation</vt:lpstr>
      <vt:lpstr>Placemaking impacts people’s lives</vt:lpstr>
      <vt:lpstr>PowerPoint Presentation</vt:lpstr>
      <vt:lpstr>PowerPoint Presentation</vt:lpstr>
      <vt:lpstr>Coding streamlines  the application process</vt:lpstr>
      <vt:lpstr>PowerPoint Presentation</vt:lpstr>
      <vt:lpstr>Benefits of developing  a local  design code</vt:lpstr>
      <vt:lpstr>PowerPoint Presentation</vt:lpstr>
      <vt:lpstr>PowerPoint Presentation</vt:lpstr>
      <vt:lpstr>PowerPoint Presentation</vt:lpstr>
      <vt:lpstr>Thank you</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Hausmann</dc:creator>
  <cp:lastModifiedBy>Harriet Packer</cp:lastModifiedBy>
  <cp:revision>6</cp:revision>
  <dcterms:created xsi:type="dcterms:W3CDTF">2022-08-30T11:28:47Z</dcterms:created>
  <dcterms:modified xsi:type="dcterms:W3CDTF">2023-10-30T16:35:44Z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0x0101001C237266055A7C419C782A422CB32F48</vt:lpwstr>
  </property>
  <property fmtid="{D5CDD505-2E9C-101B-9397-08002B2CF9AE}" pid="3" name="MediaServiceImageTags">
    <vt:lpwstr/>
  </property>
</Properties>
</file>